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83" r:id="rId2"/>
    <p:sldId id="459" r:id="rId3"/>
    <p:sldId id="395" r:id="rId4"/>
    <p:sldId id="394" r:id="rId5"/>
    <p:sldId id="393" r:id="rId6"/>
    <p:sldId id="384" r:id="rId7"/>
    <p:sldId id="460" r:id="rId8"/>
    <p:sldId id="403" r:id="rId9"/>
    <p:sldId id="405" r:id="rId10"/>
    <p:sldId id="406" r:id="rId11"/>
    <p:sldId id="400" r:id="rId12"/>
    <p:sldId id="396" r:id="rId13"/>
    <p:sldId id="397" r:id="rId14"/>
    <p:sldId id="461" r:id="rId15"/>
    <p:sldId id="385" r:id="rId16"/>
    <p:sldId id="401" r:id="rId17"/>
    <p:sldId id="387" r:id="rId18"/>
    <p:sldId id="409" r:id="rId19"/>
    <p:sldId id="408" r:id="rId20"/>
    <p:sldId id="399" r:id="rId21"/>
    <p:sldId id="407" r:id="rId22"/>
    <p:sldId id="386" r:id="rId23"/>
    <p:sldId id="398" r:id="rId24"/>
    <p:sldId id="391" r:id="rId25"/>
    <p:sldId id="390" r:id="rId26"/>
    <p:sldId id="392" r:id="rId27"/>
    <p:sldId id="402" r:id="rId28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9C"/>
    <a:srgbClr val="00457F"/>
    <a:srgbClr val="78D900"/>
    <a:srgbClr val="4E8F00"/>
    <a:srgbClr val="283572"/>
    <a:srgbClr val="005082"/>
    <a:srgbClr val="024C88"/>
    <a:srgbClr val="004F86"/>
    <a:srgbClr val="6D00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7" autoAdjust="0"/>
    <p:restoredTop sz="96351"/>
  </p:normalViewPr>
  <p:slideViewPr>
    <p:cSldViewPr snapToGrid="0" snapToObjects="1">
      <p:cViewPr varScale="1">
        <p:scale>
          <a:sx n="106" d="100"/>
          <a:sy n="106" d="100"/>
        </p:scale>
        <p:origin x="2216" y="176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632" y="882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17.02.21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17.02.21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983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28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10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36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53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 Kasten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65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8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1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72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9986529" y="920116"/>
            <a:ext cx="2622550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17.02.21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49.png"/><Relationship Id="rId4" Type="http://schemas.openxmlformats.org/officeDocument/2006/relationships/image" Target="../media/image37.jpe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5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6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ne.tools/dev/overview/datasets_index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5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7.jpeg"/><Relationship Id="rId7" Type="http://schemas.openxmlformats.org/officeDocument/2006/relationships/image" Target="../media/image75.png"/><Relationship Id="rId12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jpeg"/><Relationship Id="rId7" Type="http://schemas.openxmlformats.org/officeDocument/2006/relationships/image" Target="../media/image4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EE8003D-C736-C24C-A72F-3236B7B34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6189B7-E391-734F-A4D3-75531BDB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30CB36-0228-4C4C-95B6-DE2CB34D16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89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 err="1"/>
              <a:t>Interpreting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Minimum </a:t>
            </a:r>
            <a:r>
              <a:rPr lang="de-DE" sz="2800" dirty="0" err="1"/>
              <a:t>Distance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p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3540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i="1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i="1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8902818" y="448741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51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6149727"/>
                  </p:ext>
                </p:extLst>
              </p:nvPr>
            </p:nvGraphicFramePr>
            <p:xfrm>
              <a:off x="7058926" y="2867626"/>
              <a:ext cx="4499754" cy="2831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6149727"/>
                  </p:ext>
                </p:extLst>
              </p:nvPr>
            </p:nvGraphicFramePr>
            <p:xfrm>
              <a:off x="7058926" y="2867626"/>
              <a:ext cx="4499754" cy="2831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8349" t="-117778" r="-110092" b="-2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117778" r="-840" b="-2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8349" t="-272222" r="-110092" b="-2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8349" t="-291304" r="-110092" b="-1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291304" r="-840" b="-1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8349" t="-391304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391304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7058926" y="243429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68839" y="2434294"/>
            <a:ext cx="5831961" cy="4732612"/>
            <a:chOff x="190137" y="2136990"/>
            <a:chExt cx="5831961" cy="4732612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211232" y="2136990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7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5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559470" y="698878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Sample Size of min. n = 5000 is necessary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044491"/>
                  </p:ext>
                </p:extLst>
              </p:nvPr>
            </p:nvGraphicFramePr>
            <p:xfrm>
              <a:off x="7126519" y="2550282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044491"/>
                  </p:ext>
                </p:extLst>
              </p:nvPr>
            </p:nvGraphicFramePr>
            <p:xfrm>
              <a:off x="7126519" y="2550282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0370" t="-117778" r="-110185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95" t="-117778" r="-847" b="-36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0370" t="-150769" r="-110185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95" t="-150769" r="-847" b="-15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0370" t="-354348" r="-110185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95" t="-354348" r="-847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370" t="-454348" r="-110185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695" t="-454348" r="-847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FA0998A-B82C-8141-9CD7-FEEAC53F9BEC}"/>
              </a:ext>
            </a:extLst>
          </p:cNvPr>
          <p:cNvGrpSpPr/>
          <p:nvPr/>
        </p:nvGrpSpPr>
        <p:grpSpPr>
          <a:xfrm>
            <a:off x="190138" y="2136990"/>
            <a:ext cx="5831960" cy="4732612"/>
            <a:chOff x="190138" y="2136990"/>
            <a:chExt cx="5831960" cy="4732612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FE8D548-03A7-E342-BD28-AD61668A4A66}"/>
                </a:ext>
              </a:extLst>
            </p:cNvPr>
            <p:cNvSpPr txBox="1"/>
            <p:nvPr/>
          </p:nvSpPr>
          <p:spPr>
            <a:xfrm>
              <a:off x="1211232" y="2136990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82C0DDB-5064-D240-8A51-EE2913781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AF0C5D6-C11D-7547-90A7-037D0C7E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7DF750D-A86F-4E4D-94FA-2C22344D960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88941A0-82FB-8348-B3B1-FD471B1E59DF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2033647-B216-EB4E-A0BF-2356C4784A6D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4E3F493-F451-4D41-8C6A-D951FADE3D8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A17B47B-A109-A349-BB10-9EA14743FE88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2BBFE6-C4F9-5A48-84B0-AB9B77D77FF0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C150AF6-3939-7C49-858E-38218157A68A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1508E43-7BE9-CF41-BF1D-36E8DBABB395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F66B561-EF99-9847-B1CF-DB3466D612D0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5E9BEBD-4311-FD43-B3F8-222913B534BF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A53131F-962C-C14C-AB5D-828F0E01330B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B07484A-453F-E541-B979-B5B91FA18F22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3D50F99C-88D8-6843-9B8B-C2BEFAE48436}"/>
                </a:ext>
              </a:extLst>
            </p:cNvPr>
            <p:cNvSpPr txBox="1"/>
            <p:nvPr/>
          </p:nvSpPr>
          <p:spPr>
            <a:xfrm rot="16200000">
              <a:off x="102934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C3D425A-A1ED-B840-AA1E-C9A233C1A963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E5E817E-C7F6-9149-8019-EB34178B1DA8}"/>
                  </a:ext>
                </a:extLst>
              </p:cNvPr>
              <p:cNvSpPr txBox="1"/>
              <p:nvPr/>
            </p:nvSpPr>
            <p:spPr>
              <a:xfrm>
                <a:off x="6552938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Hop at 10000: Drawback of the MD – metric is not perfect</a:t>
                </a: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E5E817E-C7F6-9149-8019-EB34178B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38" y="6988785"/>
                <a:ext cx="5747622" cy="1275670"/>
              </a:xfrm>
              <a:prstGeom prst="rect">
                <a:avLst/>
              </a:prstGeom>
              <a:blipFill>
                <a:blip r:embed="rId8"/>
                <a:stretch>
                  <a:fillRect l="-662" t="-5941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2368107" y="8391038"/>
            <a:ext cx="806538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7126519" y="213699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</p:spTree>
    <p:extLst>
      <p:ext uri="{BB962C8B-B14F-4D97-AF65-F5344CB8AC3E}">
        <p14:creationId xmlns:p14="http://schemas.microsoft.com/office/powerpoint/2010/main" val="29097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5 - 7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73455" y="5735298"/>
            <a:ext cx="545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/>
              <a:t>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/>
          </a:p>
          <a:p>
            <a:pPr>
              <a:buClr>
                <a:srgbClr val="005C9C"/>
              </a:buClr>
            </a:pPr>
            <a:r>
              <a:rPr lang="en-AU" sz="180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/>
              <a:t>JADE: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211515" y="4852324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3BB55-BCC8-5F47-B973-028F3E7BF7FB}"/>
              </a:ext>
            </a:extLst>
          </p:cNvPr>
          <p:cNvSpPr txBox="1"/>
          <p:nvPr/>
        </p:nvSpPr>
        <p:spPr>
          <a:xfrm>
            <a:off x="6657150" y="2406825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Type 6-7: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Complete breakdown even for 1 outlier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/>
                  <a:t>Noise &lt;20dB SNR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blipFill>
                <a:blip r:embed="rId5"/>
                <a:stretch>
                  <a:fillRect l="-1307" t="-5172" r="-327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24F03AE1-24E4-3F4A-AE74-31F8E1E02724}"/>
              </a:ext>
            </a:extLst>
          </p:cNvPr>
          <p:cNvSpPr/>
          <p:nvPr/>
        </p:nvSpPr>
        <p:spPr>
          <a:xfrm>
            <a:off x="1426887" y="7733869"/>
            <a:ext cx="9947826" cy="1022258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b="1" dirty="0">
                <a:solidFill>
                  <a:schemeClr val="accent5"/>
                </a:solidFill>
              </a:rPr>
              <a:t>Intermediate conclusion:</a:t>
            </a:r>
          </a:p>
          <a:p>
            <a:pPr algn="ctr">
              <a:buClr>
                <a:srgbClr val="005C9C"/>
              </a:buClr>
            </a:pPr>
            <a:r>
              <a:rPr lang="en-AU" sz="1800" dirty="0" err="1"/>
              <a:t>Preprocessing</a:t>
            </a:r>
            <a:r>
              <a:rPr lang="en-AU" sz="1800" dirty="0"/>
              <a:t> of the data essential! -&gt; Outlier removal + smoothing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We need new approaches to improve the performance</a:t>
            </a:r>
          </a:p>
        </p:txBody>
      </p:sp>
    </p:spTree>
    <p:extLst>
      <p:ext uri="{BB962C8B-B14F-4D97-AF65-F5344CB8AC3E}">
        <p14:creationId xmlns:p14="http://schemas.microsoft.com/office/powerpoint/2010/main" val="43693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2646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-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endParaRPr lang="de-DE" sz="2000" dirty="0">
              <a:solidFill>
                <a:schemeClr val="accent5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79998" y="3812293"/>
            <a:ext cx="1050315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[Delorme2007]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479998" y="2727914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standard signals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479998" y="328267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499030" y="831130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Performed ICA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3032694" y="5235633"/>
            <a:ext cx="6418726" cy="2882253"/>
            <a:chOff x="5912022" y="5241990"/>
            <a:chExt cx="6418726" cy="28822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14761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912022" y="5241990"/>
              <a:ext cx="350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Realistic artifacts </a:t>
              </a:r>
              <a:r>
                <a:rPr lang="en-AU" sz="1800" dirty="0"/>
                <a:t>[Delorme2007]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2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375905" y="2334912"/>
            <a:ext cx="638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5879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2646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-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endParaRPr lang="de-DE" sz="2000" dirty="0">
              <a:solidFill>
                <a:schemeClr val="accent5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[Delorme2007]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80066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499030" y="4320101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24" y="2697599"/>
            <a:ext cx="5346634" cy="2528919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5988224" y="3191773"/>
            <a:ext cx="5346633" cy="139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5988223" y="3811831"/>
            <a:ext cx="5346633" cy="139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5988222" y="4453661"/>
            <a:ext cx="5346633" cy="139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499030" y="831130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5912022" y="236599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- data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5912022" y="5241990"/>
            <a:ext cx="6418726" cy="2882253"/>
            <a:chOff x="5912022" y="5241990"/>
            <a:chExt cx="6418726" cy="28822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912022" y="5241990"/>
              <a:ext cx="350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Realistic artifacts </a:t>
              </a:r>
              <a:r>
                <a:rPr lang="en-AU" sz="1800" dirty="0"/>
                <a:t>[Delorme2007]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7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Abgerundetes Rechteck">
            <a:extLst>
              <a:ext uri="{FF2B5EF4-FFF2-40B4-BE49-F238E27FC236}">
                <a16:creationId xmlns:a16="http://schemas.microsoft.com/office/drawing/2014/main" id="{084F8AEF-7124-4749-A61C-2B6C241712EC}"/>
              </a:ext>
            </a:extLst>
          </p:cNvPr>
          <p:cNvSpPr/>
          <p:nvPr/>
        </p:nvSpPr>
        <p:spPr>
          <a:xfrm>
            <a:off x="648452" y="3364648"/>
            <a:ext cx="5327210" cy="696214"/>
          </a:xfrm>
          <a:prstGeom prst="roundRect">
            <a:avLst>
              <a:gd name="adj" fmla="val 86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Definition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test</a:t>
            </a:r>
            <a:r>
              <a:rPr lang="de-DE" sz="2800" dirty="0"/>
              <a:t> </a:t>
            </a:r>
            <a:r>
              <a:rPr lang="de-DE" sz="2800" dirty="0" err="1"/>
              <a:t>characteristics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7559"/>
            <a:ext cx="1199142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 and evaluate on 1000 runs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4000" y="5753168"/>
            <a:ext cx="11065401" cy="264687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noise/outlier – Breakdown Point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  <a:p>
            <a:pPr>
              <a:buClr>
                <a:schemeClr val="tx2"/>
              </a:buClr>
            </a:pPr>
            <a:endParaRPr lang="en-AU" sz="1800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</a:t>
            </a:r>
            <a:r>
              <a:rPr lang="en-AU" sz="1800" dirty="0"/>
              <a:t>: increase noise SNR: 40 dB, 30 dB, 20 dB, 10 dB, 6 dB, 3 dB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VI</a:t>
            </a:r>
            <a:r>
              <a:rPr lang="en-AU" sz="1800" dirty="0"/>
              <a:t>: increase Outlier </a:t>
            </a:r>
            <a:r>
              <a:rPr lang="en-AU" sz="1800" b="1" dirty="0"/>
              <a:t>patchy</a:t>
            </a:r>
            <a:r>
              <a:rPr lang="en-AU" sz="1800" dirty="0"/>
              <a:t> %: 0.1, 0.25, 0.5, 1, 1.5, 5, 10, 20, 50  with 100 STD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dirty="0"/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VII</a:t>
            </a:r>
            <a:r>
              <a:rPr lang="en-AU" sz="1800" dirty="0"/>
              <a:t>: increase Outlier </a:t>
            </a:r>
            <a:r>
              <a:rPr lang="en-AU" sz="1800" b="1" dirty="0"/>
              <a:t>impulsive</a:t>
            </a:r>
            <a:r>
              <a:rPr lang="en-AU" sz="1800" dirty="0"/>
              <a:t> %: 0.1, 0.25, 0.5, 1, 1.5, 5, 10, 20, 50  with 100 STD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740908" y="2112762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827CCD8-85A6-3F4D-8B22-132FEB79FEFC}"/>
              </a:ext>
            </a:extLst>
          </p:cNvPr>
          <p:cNvGrpSpPr/>
          <p:nvPr/>
        </p:nvGrpSpPr>
        <p:grpSpPr>
          <a:xfrm>
            <a:off x="547787" y="6915650"/>
            <a:ext cx="580222" cy="321914"/>
            <a:chOff x="6721755" y="6393106"/>
            <a:chExt cx="2316488" cy="860867"/>
          </a:xfrm>
        </p:grpSpPr>
        <p:pic>
          <p:nvPicPr>
            <p:cNvPr id="58" name="Picture 12">
              <a:extLst>
                <a:ext uri="{FF2B5EF4-FFF2-40B4-BE49-F238E27FC236}">
                  <a16:creationId xmlns:a16="http://schemas.microsoft.com/office/drawing/2014/main" id="{1DAA9532-82AC-A04A-AA3B-C98F64807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9" name="Straight Arrow Connector 14">
              <a:extLst>
                <a:ext uri="{FF2B5EF4-FFF2-40B4-BE49-F238E27FC236}">
                  <a16:creationId xmlns:a16="http://schemas.microsoft.com/office/drawing/2014/main" id="{07AD8151-5C41-FD43-AA16-49AC43459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7">
              <a:extLst>
                <a:ext uri="{FF2B5EF4-FFF2-40B4-BE49-F238E27FC236}">
                  <a16:creationId xmlns:a16="http://schemas.microsoft.com/office/drawing/2014/main" id="{1E0AAC00-8ADF-4B41-914F-F87A053F5FB7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464A5ABE-85E3-7046-ABC1-202F59A0DD96}"/>
              </a:ext>
            </a:extLst>
          </p:cNvPr>
          <p:cNvGrpSpPr/>
          <p:nvPr/>
        </p:nvGrpSpPr>
        <p:grpSpPr>
          <a:xfrm>
            <a:off x="1213624" y="6804879"/>
            <a:ext cx="580223" cy="468000"/>
            <a:chOff x="6721755" y="6393106"/>
            <a:chExt cx="2316488" cy="860867"/>
          </a:xfrm>
        </p:grpSpPr>
        <p:pic>
          <p:nvPicPr>
            <p:cNvPr id="62" name="Picture 12">
              <a:extLst>
                <a:ext uri="{FF2B5EF4-FFF2-40B4-BE49-F238E27FC236}">
                  <a16:creationId xmlns:a16="http://schemas.microsoft.com/office/drawing/2014/main" id="{A25659FE-EF62-BA4F-9566-6C12FA5AD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3" name="Straight Arrow Connector 14">
              <a:extLst>
                <a:ext uri="{FF2B5EF4-FFF2-40B4-BE49-F238E27FC236}">
                  <a16:creationId xmlns:a16="http://schemas.microsoft.com/office/drawing/2014/main" id="{6B513CBC-5C20-824D-92EA-C6B826E8A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17">
              <a:extLst>
                <a:ext uri="{FF2B5EF4-FFF2-40B4-BE49-F238E27FC236}">
                  <a16:creationId xmlns:a16="http://schemas.microsoft.com/office/drawing/2014/main" id="{7BD479F2-F17C-A243-9D5C-CB8B5AC7F389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7B6C7378-DE71-CD4A-AE82-1415A74D5058}"/>
              </a:ext>
            </a:extLst>
          </p:cNvPr>
          <p:cNvGrpSpPr/>
          <p:nvPr/>
        </p:nvGrpSpPr>
        <p:grpSpPr>
          <a:xfrm>
            <a:off x="630658" y="7993772"/>
            <a:ext cx="515732" cy="516248"/>
            <a:chOff x="10831401" y="5109092"/>
            <a:chExt cx="584358" cy="577438"/>
          </a:xfrm>
        </p:grpSpPr>
        <p:cxnSp>
          <p:nvCxnSpPr>
            <p:cNvPr id="66" name="Straight Connector 32">
              <a:extLst>
                <a:ext uri="{FF2B5EF4-FFF2-40B4-BE49-F238E27FC236}">
                  <a16:creationId xmlns:a16="http://schemas.microsoft.com/office/drawing/2014/main" id="{7CD10C9A-131B-0E40-BBFB-901982895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36">
              <a:extLst>
                <a:ext uri="{FF2B5EF4-FFF2-40B4-BE49-F238E27FC236}">
                  <a16:creationId xmlns:a16="http://schemas.microsoft.com/office/drawing/2014/main" id="{2A0130DD-D9BF-7849-B4C1-DB822CB47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B892B61-6C9A-6948-A51C-894E7BE4C691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9" name="Straight Connector 54">
              <a:extLst>
                <a:ext uri="{FF2B5EF4-FFF2-40B4-BE49-F238E27FC236}">
                  <a16:creationId xmlns:a16="http://schemas.microsoft.com/office/drawing/2014/main" id="{F4BE436E-D5D2-3C40-98AC-23CC9AB7554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70159A7-DABB-304E-A2AC-004EB8C55520}"/>
              </a:ext>
            </a:extLst>
          </p:cNvPr>
          <p:cNvGrpSpPr/>
          <p:nvPr/>
        </p:nvGrpSpPr>
        <p:grpSpPr>
          <a:xfrm>
            <a:off x="1249218" y="7932504"/>
            <a:ext cx="522127" cy="893906"/>
            <a:chOff x="10831401" y="5054497"/>
            <a:chExt cx="591604" cy="999861"/>
          </a:xfrm>
        </p:grpSpPr>
        <p:cxnSp>
          <p:nvCxnSpPr>
            <p:cNvPr id="71" name="Straight Connector 32">
              <a:extLst>
                <a:ext uri="{FF2B5EF4-FFF2-40B4-BE49-F238E27FC236}">
                  <a16:creationId xmlns:a16="http://schemas.microsoft.com/office/drawing/2014/main" id="{7804E846-CFEA-D54E-89B5-5E4C480F1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36">
              <a:extLst>
                <a:ext uri="{FF2B5EF4-FFF2-40B4-BE49-F238E27FC236}">
                  <a16:creationId xmlns:a16="http://schemas.microsoft.com/office/drawing/2014/main" id="{1680705B-532B-4949-AC3C-7E4D1015D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70EDCEF-C405-2A44-BCED-7C4E7F047077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Straight Connector 54">
              <a:extLst>
                <a:ext uri="{FF2B5EF4-FFF2-40B4-BE49-F238E27FC236}">
                  <a16:creationId xmlns:a16="http://schemas.microsoft.com/office/drawing/2014/main" id="{ED62A054-F9D4-1648-BB31-19838328660D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54">
              <a:extLst>
                <a:ext uri="{FF2B5EF4-FFF2-40B4-BE49-F238E27FC236}">
                  <a16:creationId xmlns:a16="http://schemas.microsoft.com/office/drawing/2014/main" id="{13645410-7E95-A446-8073-5966A9FB7E6F}"/>
                </a:ext>
              </a:extLst>
            </p:cNvPr>
            <p:cNvCxnSpPr>
              <a:cxnSpLocks/>
            </p:cNvCxnSpPr>
            <p:nvPr/>
          </p:nvCxnSpPr>
          <p:spPr>
            <a:xfrm>
              <a:off x="11126577" y="5132466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54">
              <a:extLst>
                <a:ext uri="{FF2B5EF4-FFF2-40B4-BE49-F238E27FC236}">
                  <a16:creationId xmlns:a16="http://schemas.microsoft.com/office/drawing/2014/main" id="{8FF5A25E-9490-3D46-ABA0-C467D0669B5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3653" y="5602441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54">
              <a:extLst>
                <a:ext uri="{FF2B5EF4-FFF2-40B4-BE49-F238E27FC236}">
                  <a16:creationId xmlns:a16="http://schemas.microsoft.com/office/drawing/2014/main" id="{93B5B8C2-4698-7043-991B-9F4D144D0180}"/>
                </a:ext>
              </a:extLst>
            </p:cNvPr>
            <p:cNvCxnSpPr>
              <a:cxnSpLocks/>
            </p:cNvCxnSpPr>
            <p:nvPr/>
          </p:nvCxnSpPr>
          <p:spPr>
            <a:xfrm>
              <a:off x="11363715" y="505449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1E7569D-4948-1244-8246-A598698A2DA3}"/>
                </a:ext>
              </a:extLst>
            </p:cNvPr>
            <p:cNvSpPr/>
            <p:nvPr/>
          </p:nvSpPr>
          <p:spPr>
            <a:xfrm>
              <a:off x="11067404" y="509691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A2F2889-426E-6942-A2E4-DCA3F73B96E3}"/>
                </a:ext>
              </a:extLst>
            </p:cNvPr>
            <p:cNvSpPr/>
            <p:nvPr/>
          </p:nvSpPr>
          <p:spPr>
            <a:xfrm>
              <a:off x="11178410" y="5985763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AE42027-03F1-CB49-BCBD-E8DEF19FA1BD}"/>
                </a:ext>
              </a:extLst>
            </p:cNvPr>
            <p:cNvSpPr/>
            <p:nvPr/>
          </p:nvSpPr>
          <p:spPr>
            <a:xfrm>
              <a:off x="11301751" y="506038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D13FB1F1-AC33-C645-9571-9BCC16A4018C}"/>
              </a:ext>
            </a:extLst>
          </p:cNvPr>
          <p:cNvGrpSpPr/>
          <p:nvPr/>
        </p:nvGrpSpPr>
        <p:grpSpPr>
          <a:xfrm>
            <a:off x="619498" y="7418789"/>
            <a:ext cx="515732" cy="516248"/>
            <a:chOff x="10831401" y="5109092"/>
            <a:chExt cx="584358" cy="577438"/>
          </a:xfrm>
        </p:grpSpPr>
        <p:cxnSp>
          <p:nvCxnSpPr>
            <p:cNvPr id="82" name="Straight Connector 32">
              <a:extLst>
                <a:ext uri="{FF2B5EF4-FFF2-40B4-BE49-F238E27FC236}">
                  <a16:creationId xmlns:a16="http://schemas.microsoft.com/office/drawing/2014/main" id="{C169C0DA-E028-984C-986F-66F5A4C1E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36">
              <a:extLst>
                <a:ext uri="{FF2B5EF4-FFF2-40B4-BE49-F238E27FC236}">
                  <a16:creationId xmlns:a16="http://schemas.microsoft.com/office/drawing/2014/main" id="{BB9E9B25-9402-7E43-81DA-9C993B5CD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61E18AD-B756-594D-90DC-A88F0C1F90B5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5" name="Straight Connector 54">
              <a:extLst>
                <a:ext uri="{FF2B5EF4-FFF2-40B4-BE49-F238E27FC236}">
                  <a16:creationId xmlns:a16="http://schemas.microsoft.com/office/drawing/2014/main" id="{65FA62B5-C6EC-3941-8EA1-06AE23ED909A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0F685929-C8CB-D245-80A4-5B1027E5E0F4}"/>
              </a:ext>
            </a:extLst>
          </p:cNvPr>
          <p:cNvGrpSpPr/>
          <p:nvPr/>
        </p:nvGrpSpPr>
        <p:grpSpPr>
          <a:xfrm>
            <a:off x="1263414" y="7330454"/>
            <a:ext cx="545076" cy="572203"/>
            <a:chOff x="10831401" y="5046505"/>
            <a:chExt cx="617607" cy="640025"/>
          </a:xfrm>
        </p:grpSpPr>
        <p:cxnSp>
          <p:nvCxnSpPr>
            <p:cNvPr id="87" name="Straight Connector 32">
              <a:extLst>
                <a:ext uri="{FF2B5EF4-FFF2-40B4-BE49-F238E27FC236}">
                  <a16:creationId xmlns:a16="http://schemas.microsoft.com/office/drawing/2014/main" id="{7846376D-7470-7845-8E25-FA4E5F746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36">
              <a:extLst>
                <a:ext uri="{FF2B5EF4-FFF2-40B4-BE49-F238E27FC236}">
                  <a16:creationId xmlns:a16="http://schemas.microsoft.com/office/drawing/2014/main" id="{92460849-10E4-024F-A106-8524C361D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0C68E08-3F31-034E-909A-1869000B3C62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0" name="Straight Connector 54">
              <a:extLst>
                <a:ext uri="{FF2B5EF4-FFF2-40B4-BE49-F238E27FC236}">
                  <a16:creationId xmlns:a16="http://schemas.microsoft.com/office/drawing/2014/main" id="{A13841BC-9D6E-C345-A7F5-A467B30FF9E3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2B7AD0A-1015-C049-9FFC-6E523BFA6233}"/>
                </a:ext>
              </a:extLst>
            </p:cNvPr>
            <p:cNvSpPr/>
            <p:nvPr/>
          </p:nvSpPr>
          <p:spPr>
            <a:xfrm>
              <a:off x="11247203" y="505893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3" name="Straight Connector 54">
              <a:extLst>
                <a:ext uri="{FF2B5EF4-FFF2-40B4-BE49-F238E27FC236}">
                  <a16:creationId xmlns:a16="http://schemas.microsoft.com/office/drawing/2014/main" id="{34681009-355B-FA4F-A4AE-65DC7D1D1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321146" y="5105964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1CABC0-DEA2-B645-A327-A69C324F638B}"/>
                </a:ext>
              </a:extLst>
            </p:cNvPr>
            <p:cNvSpPr/>
            <p:nvPr/>
          </p:nvSpPr>
          <p:spPr>
            <a:xfrm>
              <a:off x="11327754" y="5046505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5" name="Straight Connector 54">
              <a:extLst>
                <a:ext uri="{FF2B5EF4-FFF2-40B4-BE49-F238E27FC236}">
                  <a16:creationId xmlns:a16="http://schemas.microsoft.com/office/drawing/2014/main" id="{BC011E7C-2EDD-F04A-9795-FC41BA1E2EBA}"/>
                </a:ext>
              </a:extLst>
            </p:cNvPr>
            <p:cNvCxnSpPr>
              <a:cxnSpLocks/>
            </p:cNvCxnSpPr>
            <p:nvPr/>
          </p:nvCxnSpPr>
          <p:spPr>
            <a:xfrm>
              <a:off x="11401699" y="509353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26B1219-164D-2C40-81F1-34FC873C84BF}"/>
                </a:ext>
              </a:extLst>
            </p:cNvPr>
            <p:cNvSpPr/>
            <p:nvPr/>
          </p:nvSpPr>
          <p:spPr>
            <a:xfrm>
              <a:off x="11231311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7" name="Straight Connector 54">
              <a:extLst>
                <a:ext uri="{FF2B5EF4-FFF2-40B4-BE49-F238E27FC236}">
                  <a16:creationId xmlns:a16="http://schemas.microsoft.com/office/drawing/2014/main" id="{5E9C8502-B102-7240-8BE8-4D849FABC540}"/>
                </a:ext>
              </a:extLst>
            </p:cNvPr>
            <p:cNvCxnSpPr>
              <a:cxnSpLocks/>
            </p:cNvCxnSpPr>
            <p:nvPr/>
          </p:nvCxnSpPr>
          <p:spPr>
            <a:xfrm>
              <a:off x="11305255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4BEF61F-D67A-A047-B863-C960F5228887}"/>
                </a:ext>
              </a:extLst>
            </p:cNvPr>
            <p:cNvSpPr/>
            <p:nvPr/>
          </p:nvSpPr>
          <p:spPr>
            <a:xfrm>
              <a:off x="11182626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Straight Connector 54">
              <a:extLst>
                <a:ext uri="{FF2B5EF4-FFF2-40B4-BE49-F238E27FC236}">
                  <a16:creationId xmlns:a16="http://schemas.microsoft.com/office/drawing/2014/main" id="{4FF4BF03-FA15-DA4F-9838-9DF7F6E30F94}"/>
                </a:ext>
              </a:extLst>
            </p:cNvPr>
            <p:cNvCxnSpPr>
              <a:cxnSpLocks/>
            </p:cNvCxnSpPr>
            <p:nvPr/>
          </p:nvCxnSpPr>
          <p:spPr>
            <a:xfrm>
              <a:off x="11256570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CA5A278-37DE-E442-881A-6D58F8E276B2}"/>
                </a:ext>
              </a:extLst>
            </p:cNvPr>
            <p:cNvSpPr/>
            <p:nvPr/>
          </p:nvSpPr>
          <p:spPr>
            <a:xfrm>
              <a:off x="11133942" y="5046707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1" name="Straight Connector 54">
              <a:extLst>
                <a:ext uri="{FF2B5EF4-FFF2-40B4-BE49-F238E27FC236}">
                  <a16:creationId xmlns:a16="http://schemas.microsoft.com/office/drawing/2014/main" id="{44A13DD6-8140-D84B-848F-2F99F6B49456}"/>
                </a:ext>
              </a:extLst>
            </p:cNvPr>
            <p:cNvCxnSpPr>
              <a:cxnSpLocks/>
            </p:cNvCxnSpPr>
            <p:nvPr/>
          </p:nvCxnSpPr>
          <p:spPr>
            <a:xfrm>
              <a:off x="11207886" y="5093739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5E559C24-6B77-744B-8757-AA14AF4AAEAE}"/>
              </a:ext>
            </a:extLst>
          </p:cNvPr>
          <p:cNvGrpSpPr/>
          <p:nvPr/>
        </p:nvGrpSpPr>
        <p:grpSpPr>
          <a:xfrm>
            <a:off x="5221054" y="3464870"/>
            <a:ext cx="515732" cy="516248"/>
            <a:chOff x="10831401" y="5109092"/>
            <a:chExt cx="584358" cy="577438"/>
          </a:xfrm>
        </p:grpSpPr>
        <p:cxnSp>
          <p:nvCxnSpPr>
            <p:cNvPr id="124" name="Straight Connector 32">
              <a:extLst>
                <a:ext uri="{FF2B5EF4-FFF2-40B4-BE49-F238E27FC236}">
                  <a16:creationId xmlns:a16="http://schemas.microsoft.com/office/drawing/2014/main" id="{E2EC924F-31B4-A140-A972-43C01DE88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Picture 36">
              <a:extLst>
                <a:ext uri="{FF2B5EF4-FFF2-40B4-BE49-F238E27FC236}">
                  <a16:creationId xmlns:a16="http://schemas.microsoft.com/office/drawing/2014/main" id="{08A10708-5B09-2B40-9B00-45C8B0390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3030B6F-6521-7748-8F08-6913A28C7054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7" name="Straight Connector 54">
              <a:extLst>
                <a:ext uri="{FF2B5EF4-FFF2-40B4-BE49-F238E27FC236}">
                  <a16:creationId xmlns:a16="http://schemas.microsoft.com/office/drawing/2014/main" id="{81E8C1BC-C26D-F342-9CE2-27FE37E665C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3737329A-C5BD-AD45-B082-30D48DDF670C}"/>
              </a:ext>
            </a:extLst>
          </p:cNvPr>
          <p:cNvGrpSpPr/>
          <p:nvPr/>
        </p:nvGrpSpPr>
        <p:grpSpPr>
          <a:xfrm>
            <a:off x="4537448" y="3562037"/>
            <a:ext cx="580222" cy="321914"/>
            <a:chOff x="6721755" y="6393106"/>
            <a:chExt cx="2316488" cy="860867"/>
          </a:xfrm>
        </p:grpSpPr>
        <p:pic>
          <p:nvPicPr>
            <p:cNvPr id="129" name="Picture 12">
              <a:extLst>
                <a:ext uri="{FF2B5EF4-FFF2-40B4-BE49-F238E27FC236}">
                  <a16:creationId xmlns:a16="http://schemas.microsoft.com/office/drawing/2014/main" id="{7F379666-45B0-1940-81C5-D588EE770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130" name="Straight Arrow Connector 14">
              <a:extLst>
                <a:ext uri="{FF2B5EF4-FFF2-40B4-BE49-F238E27FC236}">
                  <a16:creationId xmlns:a16="http://schemas.microsoft.com/office/drawing/2014/main" id="{72D6D3C5-189A-334E-B1CF-220D1CF38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7">
              <a:extLst>
                <a:ext uri="{FF2B5EF4-FFF2-40B4-BE49-F238E27FC236}">
                  <a16:creationId xmlns:a16="http://schemas.microsoft.com/office/drawing/2014/main" id="{CB9827B9-99FB-E445-9904-7895EC9FD5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Kreuz 131">
            <a:extLst>
              <a:ext uri="{FF2B5EF4-FFF2-40B4-BE49-F238E27FC236}">
                <a16:creationId xmlns:a16="http://schemas.microsoft.com/office/drawing/2014/main" id="{99C9EE5A-BF45-FC4E-99F7-894D087E88B3}"/>
              </a:ext>
            </a:extLst>
          </p:cNvPr>
          <p:cNvSpPr>
            <a:spLocks noChangeAspect="1"/>
          </p:cNvSpPr>
          <p:nvPr/>
        </p:nvSpPr>
        <p:spPr>
          <a:xfrm rot="2700000">
            <a:off x="4587003" y="3421116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Kreuz 132">
            <a:extLst>
              <a:ext uri="{FF2B5EF4-FFF2-40B4-BE49-F238E27FC236}">
                <a16:creationId xmlns:a16="http://schemas.microsoft.com/office/drawing/2014/main" id="{873463C2-4E64-7A43-82ED-126C3EA45AC1}"/>
              </a:ext>
            </a:extLst>
          </p:cNvPr>
          <p:cNvSpPr>
            <a:spLocks noChangeAspect="1"/>
          </p:cNvSpPr>
          <p:nvPr/>
        </p:nvSpPr>
        <p:spPr>
          <a:xfrm rot="2700000">
            <a:off x="5205847" y="3421116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880CF8-3BEF-4944-8930-160339C9DD03}"/>
              </a:ext>
            </a:extLst>
          </p:cNvPr>
          <p:cNvSpPr/>
          <p:nvPr/>
        </p:nvSpPr>
        <p:spPr>
          <a:xfrm>
            <a:off x="720923" y="3525903"/>
            <a:ext cx="3078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  <a:endParaRPr lang="en-AU" sz="1800" b="1" dirty="0"/>
          </a:p>
        </p:txBody>
      </p:sp>
      <p:sp>
        <p:nvSpPr>
          <p:cNvPr id="135" name="Abgerundetes Rechteck">
            <a:extLst>
              <a:ext uri="{FF2B5EF4-FFF2-40B4-BE49-F238E27FC236}">
                <a16:creationId xmlns:a16="http://schemas.microsoft.com/office/drawing/2014/main" id="{65824CFE-4596-2540-BBE4-7940616F90F4}"/>
              </a:ext>
            </a:extLst>
          </p:cNvPr>
          <p:cNvSpPr/>
          <p:nvPr/>
        </p:nvSpPr>
        <p:spPr>
          <a:xfrm>
            <a:off x="6753467" y="3364648"/>
            <a:ext cx="5327210" cy="696214"/>
          </a:xfrm>
          <a:prstGeom prst="roundRect">
            <a:avLst>
              <a:gd name="adj" fmla="val 86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54DF987F-76F1-134F-9C82-10126B12877F}"/>
              </a:ext>
            </a:extLst>
          </p:cNvPr>
          <p:cNvGrpSpPr/>
          <p:nvPr/>
        </p:nvGrpSpPr>
        <p:grpSpPr>
          <a:xfrm>
            <a:off x="11326069" y="3464870"/>
            <a:ext cx="515732" cy="516248"/>
            <a:chOff x="10831401" y="5109092"/>
            <a:chExt cx="584358" cy="577438"/>
          </a:xfrm>
        </p:grpSpPr>
        <p:cxnSp>
          <p:nvCxnSpPr>
            <p:cNvPr id="137" name="Straight Connector 32">
              <a:extLst>
                <a:ext uri="{FF2B5EF4-FFF2-40B4-BE49-F238E27FC236}">
                  <a16:creationId xmlns:a16="http://schemas.microsoft.com/office/drawing/2014/main" id="{00638AB1-55AC-5040-866C-5AF4834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8" name="Picture 36">
              <a:extLst>
                <a:ext uri="{FF2B5EF4-FFF2-40B4-BE49-F238E27FC236}">
                  <a16:creationId xmlns:a16="http://schemas.microsoft.com/office/drawing/2014/main" id="{48B4BC23-0001-C043-BC84-FA7AA55AA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259130-4CA0-4B47-B848-946B57104C6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0" name="Straight Connector 54">
              <a:extLst>
                <a:ext uri="{FF2B5EF4-FFF2-40B4-BE49-F238E27FC236}">
                  <a16:creationId xmlns:a16="http://schemas.microsoft.com/office/drawing/2014/main" id="{EBE97C44-7A28-5D4B-8C82-47F32A91F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FA89D91C-5C5A-9841-BCCD-918D708962AF}"/>
              </a:ext>
            </a:extLst>
          </p:cNvPr>
          <p:cNvGrpSpPr/>
          <p:nvPr/>
        </p:nvGrpSpPr>
        <p:grpSpPr>
          <a:xfrm>
            <a:off x="10642463" y="3562037"/>
            <a:ext cx="580222" cy="321914"/>
            <a:chOff x="6721755" y="6393106"/>
            <a:chExt cx="2316488" cy="860867"/>
          </a:xfrm>
        </p:grpSpPr>
        <p:pic>
          <p:nvPicPr>
            <p:cNvPr id="142" name="Picture 12">
              <a:extLst>
                <a:ext uri="{FF2B5EF4-FFF2-40B4-BE49-F238E27FC236}">
                  <a16:creationId xmlns:a16="http://schemas.microsoft.com/office/drawing/2014/main" id="{F289C118-3E80-8E45-BB92-2F1571A78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143" name="Straight Arrow Connector 14">
              <a:extLst>
                <a:ext uri="{FF2B5EF4-FFF2-40B4-BE49-F238E27FC236}">
                  <a16:creationId xmlns:a16="http://schemas.microsoft.com/office/drawing/2014/main" id="{2E2112E0-C6AC-4544-9500-2954B28FB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7">
              <a:extLst>
                <a:ext uri="{FF2B5EF4-FFF2-40B4-BE49-F238E27FC236}">
                  <a16:creationId xmlns:a16="http://schemas.microsoft.com/office/drawing/2014/main" id="{5C2023A7-A25D-C945-A41C-BEFF3E1137E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Kreuz 144">
            <a:extLst>
              <a:ext uri="{FF2B5EF4-FFF2-40B4-BE49-F238E27FC236}">
                <a16:creationId xmlns:a16="http://schemas.microsoft.com/office/drawing/2014/main" id="{785B18B2-4411-A143-B65F-6EE7D59068FA}"/>
              </a:ext>
            </a:extLst>
          </p:cNvPr>
          <p:cNvSpPr>
            <a:spLocks noChangeAspect="1"/>
          </p:cNvSpPr>
          <p:nvPr/>
        </p:nvSpPr>
        <p:spPr>
          <a:xfrm rot="2700000">
            <a:off x="10692018" y="3421116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2EF22F62-D3D5-9946-A513-3706C641DD16}"/>
              </a:ext>
            </a:extLst>
          </p:cNvPr>
          <p:cNvSpPr/>
          <p:nvPr/>
        </p:nvSpPr>
        <p:spPr>
          <a:xfrm>
            <a:off x="6825938" y="3525903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  <a:endParaRPr lang="en-AU" sz="1800" b="1" dirty="0"/>
          </a:p>
        </p:txBody>
      </p:sp>
      <p:sp>
        <p:nvSpPr>
          <p:cNvPr id="148" name="Abgerundetes Rechteck">
            <a:extLst>
              <a:ext uri="{FF2B5EF4-FFF2-40B4-BE49-F238E27FC236}">
                <a16:creationId xmlns:a16="http://schemas.microsoft.com/office/drawing/2014/main" id="{E35AC792-347E-6241-81BC-0AC3A99C9718}"/>
              </a:ext>
            </a:extLst>
          </p:cNvPr>
          <p:cNvSpPr/>
          <p:nvPr/>
        </p:nvSpPr>
        <p:spPr>
          <a:xfrm>
            <a:off x="648452" y="4442086"/>
            <a:ext cx="5327210" cy="901021"/>
          </a:xfrm>
          <a:prstGeom prst="roundRect">
            <a:avLst>
              <a:gd name="adj" fmla="val 86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F8FFF194-2EEC-6D45-9377-294F726E594B}"/>
              </a:ext>
            </a:extLst>
          </p:cNvPr>
          <p:cNvGrpSpPr/>
          <p:nvPr/>
        </p:nvGrpSpPr>
        <p:grpSpPr>
          <a:xfrm>
            <a:off x="5333349" y="4636516"/>
            <a:ext cx="515732" cy="516248"/>
            <a:chOff x="10831401" y="5109092"/>
            <a:chExt cx="584358" cy="577438"/>
          </a:xfrm>
        </p:grpSpPr>
        <p:cxnSp>
          <p:nvCxnSpPr>
            <p:cNvPr id="150" name="Straight Connector 32">
              <a:extLst>
                <a:ext uri="{FF2B5EF4-FFF2-40B4-BE49-F238E27FC236}">
                  <a16:creationId xmlns:a16="http://schemas.microsoft.com/office/drawing/2014/main" id="{99471F54-02F0-934E-ABFA-CFB877C4D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36">
              <a:extLst>
                <a:ext uri="{FF2B5EF4-FFF2-40B4-BE49-F238E27FC236}">
                  <a16:creationId xmlns:a16="http://schemas.microsoft.com/office/drawing/2014/main" id="{D61D23F1-A6A7-B24E-AB43-5459AE4A4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6EE6A4D-CBE4-C14B-80E7-CF4D0B86C756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3" name="Straight Connector 54">
              <a:extLst>
                <a:ext uri="{FF2B5EF4-FFF2-40B4-BE49-F238E27FC236}">
                  <a16:creationId xmlns:a16="http://schemas.microsoft.com/office/drawing/2014/main" id="{FC834149-DEE5-A146-A8C1-4278DF9A289F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846B5440-CFFB-7D4A-A39D-27448258437A}"/>
              </a:ext>
            </a:extLst>
          </p:cNvPr>
          <p:cNvGrpSpPr/>
          <p:nvPr/>
        </p:nvGrpSpPr>
        <p:grpSpPr>
          <a:xfrm>
            <a:off x="4649743" y="4733683"/>
            <a:ext cx="580222" cy="321914"/>
            <a:chOff x="6721755" y="6393106"/>
            <a:chExt cx="2316488" cy="860867"/>
          </a:xfrm>
        </p:grpSpPr>
        <p:pic>
          <p:nvPicPr>
            <p:cNvPr id="155" name="Picture 12">
              <a:extLst>
                <a:ext uri="{FF2B5EF4-FFF2-40B4-BE49-F238E27FC236}">
                  <a16:creationId xmlns:a16="http://schemas.microsoft.com/office/drawing/2014/main" id="{C7AB1E3A-2837-8E4E-B875-21928A216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156" name="Straight Arrow Connector 14">
              <a:extLst>
                <a:ext uri="{FF2B5EF4-FFF2-40B4-BE49-F238E27FC236}">
                  <a16:creationId xmlns:a16="http://schemas.microsoft.com/office/drawing/2014/main" id="{F0475BC2-EDDB-0D4C-A1F6-D1E934F0F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7">
              <a:extLst>
                <a:ext uri="{FF2B5EF4-FFF2-40B4-BE49-F238E27FC236}">
                  <a16:creationId xmlns:a16="http://schemas.microsoft.com/office/drawing/2014/main" id="{10053424-E2DF-D144-98EC-A6C846F0A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Kreuz 158">
            <a:extLst>
              <a:ext uri="{FF2B5EF4-FFF2-40B4-BE49-F238E27FC236}">
                <a16:creationId xmlns:a16="http://schemas.microsoft.com/office/drawing/2014/main" id="{7AC098A1-EB78-4A41-B064-B08EFA34D1FF}"/>
              </a:ext>
            </a:extLst>
          </p:cNvPr>
          <p:cNvSpPr>
            <a:spLocks noChangeAspect="1"/>
          </p:cNvSpPr>
          <p:nvPr/>
        </p:nvSpPr>
        <p:spPr>
          <a:xfrm rot="2700000">
            <a:off x="5318142" y="4592762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534D43FA-052E-DE48-8372-EAB2BD6143B1}"/>
              </a:ext>
            </a:extLst>
          </p:cNvPr>
          <p:cNvSpPr/>
          <p:nvPr/>
        </p:nvSpPr>
        <p:spPr>
          <a:xfrm>
            <a:off x="720923" y="4603342"/>
            <a:ext cx="384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AU" sz="1800" b="1" dirty="0"/>
              <a:t>Type II</a:t>
            </a:r>
            <a:r>
              <a:rPr lang="en-AU" sz="1800" dirty="0"/>
              <a:t>: No Noise, </a:t>
            </a:r>
            <a:br>
              <a:rPr lang="en-AU" sz="1800" dirty="0"/>
            </a:br>
            <a:r>
              <a:rPr lang="en-AU" sz="1800" dirty="0"/>
              <a:t>             0.1% Outlier with std = 100</a:t>
            </a:r>
            <a:endParaRPr lang="en-AU" sz="1800" b="1" dirty="0"/>
          </a:p>
        </p:txBody>
      </p:sp>
      <p:sp>
        <p:nvSpPr>
          <p:cNvPr id="174" name="Abgerundetes Rechteck">
            <a:extLst>
              <a:ext uri="{FF2B5EF4-FFF2-40B4-BE49-F238E27FC236}">
                <a16:creationId xmlns:a16="http://schemas.microsoft.com/office/drawing/2014/main" id="{07B82F3F-D945-484D-A883-7BB7A1A983DD}"/>
              </a:ext>
            </a:extLst>
          </p:cNvPr>
          <p:cNvSpPr/>
          <p:nvPr/>
        </p:nvSpPr>
        <p:spPr>
          <a:xfrm>
            <a:off x="6723184" y="4449676"/>
            <a:ext cx="5327210" cy="901021"/>
          </a:xfrm>
          <a:prstGeom prst="roundRect">
            <a:avLst>
              <a:gd name="adj" fmla="val 86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5" name="Gruppieren 174">
            <a:extLst>
              <a:ext uri="{FF2B5EF4-FFF2-40B4-BE49-F238E27FC236}">
                <a16:creationId xmlns:a16="http://schemas.microsoft.com/office/drawing/2014/main" id="{506A97D0-8560-8C44-AABA-EF2A856D7DE1}"/>
              </a:ext>
            </a:extLst>
          </p:cNvPr>
          <p:cNvGrpSpPr/>
          <p:nvPr/>
        </p:nvGrpSpPr>
        <p:grpSpPr>
          <a:xfrm>
            <a:off x="11408081" y="4644106"/>
            <a:ext cx="515732" cy="516248"/>
            <a:chOff x="10831401" y="5109092"/>
            <a:chExt cx="584358" cy="577438"/>
          </a:xfrm>
        </p:grpSpPr>
        <p:cxnSp>
          <p:nvCxnSpPr>
            <p:cNvPr id="176" name="Straight Connector 32">
              <a:extLst>
                <a:ext uri="{FF2B5EF4-FFF2-40B4-BE49-F238E27FC236}">
                  <a16:creationId xmlns:a16="http://schemas.microsoft.com/office/drawing/2014/main" id="{0CB57EA1-A0BD-6840-B623-9FC6B5A6B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7" name="Picture 36">
              <a:extLst>
                <a:ext uri="{FF2B5EF4-FFF2-40B4-BE49-F238E27FC236}">
                  <a16:creationId xmlns:a16="http://schemas.microsoft.com/office/drawing/2014/main" id="{D4BA4E64-3D50-E242-8126-CEBA117D6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BEA9894-8532-A142-95B2-8F7F8720ECD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Connector 54">
              <a:extLst>
                <a:ext uri="{FF2B5EF4-FFF2-40B4-BE49-F238E27FC236}">
                  <a16:creationId xmlns:a16="http://schemas.microsoft.com/office/drawing/2014/main" id="{96967490-CEDB-C74D-B0EA-2178BC70E683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65EBEC0A-8731-BD45-8406-1F54BFAE22BB}"/>
              </a:ext>
            </a:extLst>
          </p:cNvPr>
          <p:cNvGrpSpPr/>
          <p:nvPr/>
        </p:nvGrpSpPr>
        <p:grpSpPr>
          <a:xfrm>
            <a:off x="10724475" y="4741273"/>
            <a:ext cx="580222" cy="321914"/>
            <a:chOff x="6721755" y="6393106"/>
            <a:chExt cx="2316488" cy="860867"/>
          </a:xfrm>
        </p:grpSpPr>
        <p:pic>
          <p:nvPicPr>
            <p:cNvPr id="181" name="Picture 12">
              <a:extLst>
                <a:ext uri="{FF2B5EF4-FFF2-40B4-BE49-F238E27FC236}">
                  <a16:creationId xmlns:a16="http://schemas.microsoft.com/office/drawing/2014/main" id="{BCA68666-6E18-FB47-B46D-50EC1D61F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182" name="Straight Arrow Connector 14">
              <a:extLst>
                <a:ext uri="{FF2B5EF4-FFF2-40B4-BE49-F238E27FC236}">
                  <a16:creationId xmlns:a16="http://schemas.microsoft.com/office/drawing/2014/main" id="{B339C983-339A-104F-A662-0BBCBCFC6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7">
              <a:extLst>
                <a:ext uri="{FF2B5EF4-FFF2-40B4-BE49-F238E27FC236}">
                  <a16:creationId xmlns:a16="http://schemas.microsoft.com/office/drawing/2014/main" id="{6EFFF99E-030C-6049-B513-6A64D2F21B6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Kreuz 183">
            <a:extLst>
              <a:ext uri="{FF2B5EF4-FFF2-40B4-BE49-F238E27FC236}">
                <a16:creationId xmlns:a16="http://schemas.microsoft.com/office/drawing/2014/main" id="{2353EAC4-14BC-CF4D-A832-95687851C261}"/>
              </a:ext>
            </a:extLst>
          </p:cNvPr>
          <p:cNvSpPr>
            <a:spLocks noChangeAspect="1"/>
          </p:cNvSpPr>
          <p:nvPr/>
        </p:nvSpPr>
        <p:spPr>
          <a:xfrm rot="2700000">
            <a:off x="10774030" y="4600352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Kreuz 184">
            <a:extLst>
              <a:ext uri="{FF2B5EF4-FFF2-40B4-BE49-F238E27FC236}">
                <a16:creationId xmlns:a16="http://schemas.microsoft.com/office/drawing/2014/main" id="{8CF5C4F7-E9C7-D848-B43E-0293F3726370}"/>
              </a:ext>
            </a:extLst>
          </p:cNvPr>
          <p:cNvSpPr>
            <a:spLocks noChangeAspect="1"/>
          </p:cNvSpPr>
          <p:nvPr/>
        </p:nvSpPr>
        <p:spPr>
          <a:xfrm rot="2700000">
            <a:off x="11392874" y="4600352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52493258-960F-524F-BD95-D8C5D40315FE}"/>
              </a:ext>
            </a:extLst>
          </p:cNvPr>
          <p:cNvSpPr/>
          <p:nvPr/>
        </p:nvSpPr>
        <p:spPr>
          <a:xfrm>
            <a:off x="6795654" y="4610932"/>
            <a:ext cx="4272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  <a:br>
              <a:rPr lang="en-AU" sz="1800" dirty="0"/>
            </a:br>
            <a:r>
              <a:rPr lang="en-AU" sz="1800" dirty="0"/>
              <a:t>               0.1% Outlier with std = 100</a:t>
            </a:r>
            <a:endParaRPr lang="en-AU" sz="1800" b="1" dirty="0"/>
          </a:p>
        </p:txBody>
      </p:sp>
    </p:spTree>
    <p:extLst>
      <p:ext uri="{BB962C8B-B14F-4D97-AF65-F5344CB8AC3E}">
        <p14:creationId xmlns:p14="http://schemas.microsoft.com/office/powerpoint/2010/main" val="259203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[2] - </a:t>
            </a:r>
            <a:r>
              <a:rPr lang="de-DE" sz="1800" dirty="0">
                <a:hlinkClick r:id="rId2"/>
              </a:rPr>
              <a:t>https://mne.tools/dev/overview/datasets_index.html</a:t>
            </a:r>
            <a:r>
              <a:rPr lang="de-DE" sz="1800" dirty="0"/>
              <a:t> </a:t>
            </a:r>
            <a:r>
              <a:rPr lang="de-DE" sz="1800" dirty="0" err="1"/>
              <a:t>visited</a:t>
            </a:r>
            <a:r>
              <a:rPr lang="de-DE" sz="1800" dirty="0"/>
              <a:t> 02.16.2021</a:t>
            </a:r>
          </a:p>
          <a:p>
            <a:pPr marL="0" indent="0">
              <a:buNone/>
            </a:pPr>
            <a:r>
              <a:rPr lang="de-DE" sz="1800" dirty="0"/>
              <a:t> [3] - https://</a:t>
            </a:r>
            <a:r>
              <a:rPr lang="de-DE" sz="1800" dirty="0" err="1"/>
              <a:t>brainworksneurotherapy.com</a:t>
            </a:r>
            <a:r>
              <a:rPr lang="de-DE" sz="1800" dirty="0"/>
              <a:t>/</a:t>
            </a:r>
            <a:r>
              <a:rPr lang="de-DE" sz="1800" dirty="0" err="1"/>
              <a:t>what-are-brainwaves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127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5 - 7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211515" y="5704260"/>
            <a:ext cx="545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Robust </a:t>
            </a:r>
            <a:r>
              <a:rPr lang="de-DE" sz="1800" dirty="0" err="1">
                <a:solidFill>
                  <a:srgbClr val="005C9C"/>
                </a:solidFill>
              </a:rPr>
              <a:t>Covariance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Estimation</a:t>
            </a:r>
            <a:r>
              <a:rPr lang="de-DE" sz="1800" dirty="0">
                <a:solidFill>
                  <a:srgbClr val="005C9C"/>
                </a:solidFill>
              </a:rPr>
              <a:t> in </a:t>
            </a:r>
            <a:r>
              <a:rPr lang="de-DE" sz="1800" dirty="0" err="1">
                <a:solidFill>
                  <a:srgbClr val="005C9C"/>
                </a:solidFill>
              </a:rPr>
              <a:t>Whitening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Causes</a:t>
            </a:r>
            <a:r>
              <a:rPr lang="de-DE" sz="1800" dirty="0"/>
              <a:t>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Robust </a:t>
            </a:r>
            <a:r>
              <a:rPr lang="de-DE" sz="1800" dirty="0" err="1">
                <a:solidFill>
                  <a:srgbClr val="005C9C"/>
                </a:solidFill>
              </a:rPr>
              <a:t>objective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Function</a:t>
            </a:r>
            <a:r>
              <a:rPr lang="de-DE" sz="1800" dirty="0">
                <a:solidFill>
                  <a:srgbClr val="005C9C"/>
                </a:solidFill>
              </a:rPr>
              <a:t> in </a:t>
            </a:r>
            <a:r>
              <a:rPr lang="de-DE" sz="1800" dirty="0" err="1">
                <a:solidFill>
                  <a:srgbClr val="005C9C"/>
                </a:solidFill>
              </a:rPr>
              <a:t>higher</a:t>
            </a:r>
            <a:r>
              <a:rPr lang="de-DE" sz="1800" dirty="0">
                <a:solidFill>
                  <a:srgbClr val="005C9C"/>
                </a:solidFill>
              </a:rPr>
              <a:t> Order </a:t>
            </a:r>
            <a:r>
              <a:rPr lang="de-DE" sz="1800" dirty="0" err="1">
                <a:solidFill>
                  <a:srgbClr val="005C9C"/>
                </a:solidFill>
              </a:rPr>
              <a:t>statistics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JADE: </a:t>
            </a:r>
            <a:r>
              <a:rPr lang="de-DE" sz="1800" dirty="0" err="1"/>
              <a:t>Causes</a:t>
            </a:r>
            <a:r>
              <a:rPr lang="de-DE" sz="1800" dirty="0"/>
              <a:t>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211515" y="4852324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2000" b="1" dirty="0" err="1">
                <a:solidFill>
                  <a:schemeClr val="accent5"/>
                </a:solidFill>
              </a:rPr>
              <a:t>Did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our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Robustness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Plugins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improve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the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results</a:t>
            </a:r>
            <a:r>
              <a:rPr lang="de-DE" sz="2000" b="1" dirty="0">
                <a:solidFill>
                  <a:schemeClr val="accent5"/>
                </a:solidFill>
              </a:rPr>
              <a:t> ?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3BB55-BCC8-5F47-B973-028F3E7BF7FB}"/>
              </a:ext>
            </a:extLst>
          </p:cNvPr>
          <p:cNvSpPr txBox="1"/>
          <p:nvPr/>
        </p:nvSpPr>
        <p:spPr>
          <a:xfrm>
            <a:off x="6657150" y="2406825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Type 6-7: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Complete</a:t>
            </a:r>
            <a:r>
              <a:rPr lang="de-DE" sz="1800" dirty="0"/>
              <a:t> breakdown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1 </a:t>
            </a:r>
            <a:r>
              <a:rPr lang="de-DE" sz="1800" dirty="0" err="1"/>
              <a:t>outlier</a:t>
            </a:r>
            <a:r>
              <a:rPr lang="de-DE" sz="1800" dirty="0"/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de-DE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800" dirty="0"/>
                  <a:t>Noise &lt;20dB SNR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de-DE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blipFill>
                <a:blip r:embed="rId4"/>
                <a:stretch>
                  <a:fillRect l="-1307" t="-5172" r="-327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4E81A5C0-6DCF-9B4F-919C-FD78368BACD7}"/>
              </a:ext>
            </a:extLst>
          </p:cNvPr>
          <p:cNvSpPr txBox="1"/>
          <p:nvPr/>
        </p:nvSpPr>
        <p:spPr>
          <a:xfrm>
            <a:off x="1933998" y="7737166"/>
            <a:ext cx="10968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2000" b="1" dirty="0" err="1">
                <a:solidFill>
                  <a:schemeClr val="accent5"/>
                </a:solidFill>
              </a:rPr>
              <a:t>Conclusion</a:t>
            </a:r>
            <a:r>
              <a:rPr lang="de-DE" sz="2000" b="1" dirty="0">
                <a:solidFill>
                  <a:schemeClr val="accent5"/>
                </a:solidFill>
              </a:rPr>
              <a:t>:</a:t>
            </a:r>
          </a:p>
          <a:p>
            <a:pPr marL="342900" indent="-342900">
              <a:buClr>
                <a:srgbClr val="005C9C"/>
              </a:buClr>
              <a:buFont typeface="Systemschrift Normal"/>
              <a:buChar char="►"/>
            </a:pPr>
            <a:r>
              <a:rPr lang="de-DE" sz="2000" dirty="0" err="1"/>
              <a:t>Preprocessing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essential! -&gt; </a:t>
            </a:r>
            <a:r>
              <a:rPr lang="de-DE" sz="2000" dirty="0" err="1"/>
              <a:t>Outlier</a:t>
            </a:r>
            <a:r>
              <a:rPr lang="de-DE" sz="2000" dirty="0"/>
              <a:t> </a:t>
            </a:r>
            <a:r>
              <a:rPr lang="de-DE" sz="2000" dirty="0" err="1"/>
              <a:t>removal</a:t>
            </a:r>
            <a:r>
              <a:rPr lang="de-DE" sz="2000" dirty="0"/>
              <a:t> + </a:t>
            </a:r>
            <a:r>
              <a:rPr lang="de-DE" sz="2000" dirty="0" err="1"/>
              <a:t>Smoothing</a:t>
            </a:r>
            <a:r>
              <a:rPr lang="de-DE" sz="2000" dirty="0"/>
              <a:t> (</a:t>
            </a:r>
            <a:r>
              <a:rPr lang="de-DE" sz="2000" dirty="0" err="1"/>
              <a:t>e.g</a:t>
            </a:r>
            <a:r>
              <a:rPr lang="de-DE" sz="2000" dirty="0"/>
              <a:t> Low pass </a:t>
            </a:r>
            <a:r>
              <a:rPr lang="de-DE" sz="2000" dirty="0" err="1"/>
              <a:t>Filtering</a:t>
            </a:r>
            <a:r>
              <a:rPr lang="de-DE" sz="2000" dirty="0"/>
              <a:t>)</a:t>
            </a:r>
          </a:p>
          <a:p>
            <a:pPr marL="342900" indent="-342900">
              <a:buClr>
                <a:srgbClr val="005C9C"/>
              </a:buClr>
              <a:buFont typeface="Systemschrift Normal"/>
              <a:buChar char="►"/>
            </a:pP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approaches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improve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endParaRPr lang="de-DE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730543-2DDD-7145-8DF6-422FD5887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0058" y="124691"/>
            <a:ext cx="10799258" cy="92272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DF8BDC-5CFE-E743-A78F-5F1BC2741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848371"/>
            <a:ext cx="8686800" cy="2933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9FB8C2-7F0B-D940-AB30-102DA2C05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1144026"/>
            <a:ext cx="8572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1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2400" dirty="0"/>
              <a:t>1. Understanding the Basis of Source Separation via an Intuitive Example-Driven  </a:t>
            </a:r>
          </a:p>
          <a:p>
            <a:pPr marL="0" indent="0">
              <a:buNone/>
            </a:pPr>
            <a:r>
              <a:rPr lang="en-US" sz="2400" dirty="0"/>
              <a:t>          Approach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2. Discussion of Experiment Design</a:t>
            </a:r>
          </a:p>
          <a:p>
            <a:r>
              <a:rPr lang="en-US" sz="2400" dirty="0"/>
              <a:t>3. Graph Blind Source Separation</a:t>
            </a:r>
          </a:p>
          <a:p>
            <a:r>
              <a:rPr lang="en-US" sz="2400" dirty="0"/>
              <a:t>4. Graph Blind Source Separation results</a:t>
            </a:r>
          </a:p>
          <a:p>
            <a:pPr lvl="1"/>
            <a:r>
              <a:rPr lang="en-US" sz="2400" dirty="0"/>
              <a:t> Summary of major outcomes</a:t>
            </a:r>
          </a:p>
          <a:p>
            <a:pPr lvl="1"/>
            <a:r>
              <a:rPr lang="en-US" sz="2400" dirty="0"/>
              <a:t> 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4156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Minimum </a:t>
            </a:r>
            <a:r>
              <a:rPr lang="de-DE" dirty="0" err="1"/>
              <a:t>Distance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5005EDE-51D7-8742-88EA-80EBA977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2290599"/>
            <a:ext cx="10357875" cy="25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8F75775-099F-E446-912A-EC1B92C8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4884257"/>
            <a:ext cx="9438289" cy="259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0270032-8A0D-4E43-879C-FF37F782A3CF}"/>
              </a:ext>
            </a:extLst>
          </p:cNvPr>
          <p:cNvSpPr txBox="1"/>
          <p:nvPr/>
        </p:nvSpPr>
        <p:spPr>
          <a:xfrm>
            <a:off x="503999" y="7672552"/>
            <a:ext cx="1178597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dirty="0"/>
              <a:t>MD </a:t>
            </a:r>
            <a:r>
              <a:rPr lang="de-DE" dirty="0" err="1"/>
              <a:t>of</a:t>
            </a:r>
            <a:r>
              <a:rPr lang="de-DE" dirty="0"/>
              <a:t> 0 -&gt; </a:t>
            </a:r>
            <a:r>
              <a:rPr lang="de-DE" dirty="0" err="1"/>
              <a:t>good</a:t>
            </a:r>
            <a:r>
              <a:rPr lang="de-DE" dirty="0"/>
              <a:t>, MD-&gt;1 </a:t>
            </a:r>
            <a:r>
              <a:rPr lang="de-DE" dirty="0" err="1"/>
              <a:t>bad</a:t>
            </a:r>
            <a:r>
              <a:rPr lang="de-DE" dirty="0"/>
              <a:t>, Optimum = Identity,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  <a:p>
            <a:pPr marL="457200" indent="-457200">
              <a:buFontTx/>
              <a:buChar char="-"/>
            </a:pPr>
            <a:r>
              <a:rPr lang="de-DE" dirty="0" err="1"/>
              <a:t>availavble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317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53177" y="7108197"/>
            <a:ext cx="5747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Sample Size </a:t>
            </a:r>
            <a:r>
              <a:rPr lang="de-DE" sz="1800" dirty="0" err="1"/>
              <a:t>of</a:t>
            </a:r>
            <a:r>
              <a:rPr lang="de-DE" sz="1800" dirty="0"/>
              <a:t> min. </a:t>
            </a:r>
            <a:r>
              <a:rPr lang="de-DE" sz="1800" dirty="0" err="1"/>
              <a:t>n</a:t>
            </a:r>
            <a:r>
              <a:rPr lang="de-DE" sz="1800" dirty="0"/>
              <a:t> = 5000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neccessary</a:t>
            </a:r>
            <a:r>
              <a:rPr lang="de-DE" sz="1800" dirty="0"/>
              <a:t>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Even 0.1% </a:t>
            </a: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dirty="0" err="1"/>
              <a:t>causes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every</a:t>
            </a:r>
            <a:r>
              <a:rPr lang="de-DE" sz="1800" dirty="0"/>
              <a:t> </a:t>
            </a:r>
            <a:r>
              <a:rPr lang="de-DE" sz="1800" dirty="0" err="1"/>
              <a:t>algorithm</a:t>
            </a: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For</a:t>
            </a:r>
            <a:r>
              <a:rPr lang="de-DE" sz="1800" dirty="0"/>
              <a:t> 40dB SNR -&gt; </a:t>
            </a:r>
            <a:r>
              <a:rPr lang="de-DE" sz="1800" dirty="0" err="1"/>
              <a:t>variance</a:t>
            </a:r>
            <a:r>
              <a:rPr lang="de-DE" sz="1800" dirty="0"/>
              <a:t> </a:t>
            </a:r>
            <a:r>
              <a:rPr lang="de-DE" sz="1800" dirty="0" err="1"/>
              <a:t>increses</a:t>
            </a:r>
            <a:r>
              <a:rPr lang="de-DE" sz="1800" dirty="0"/>
              <a:t> </a:t>
            </a:r>
            <a:r>
              <a:rPr lang="de-DE" sz="1800" dirty="0" err="1"/>
              <a:t>slightly</a:t>
            </a:r>
            <a:r>
              <a:rPr lang="de-DE" sz="1800" dirty="0"/>
              <a:t>,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24.16±0.21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25.93±0.63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5.3±1.8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5.47±1.78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120000" r="-221296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120000" r="-102542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120000" r="-1681" b="-36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152308" r="-221296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152308" r="-102542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152308" r="-1681" b="-15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356522" r="-221296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356522" r="-102542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356522" r="-1681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9444" t="-456522" r="-22129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847" t="-456522" r="-102542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319" t="-456522" r="-1681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2384311" y="210587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799" y="6907746"/>
            <a:ext cx="60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chemeClr val="accent5"/>
                </a:solidFill>
              </a:rPr>
              <a:t>Next </a:t>
            </a:r>
            <a:r>
              <a:rPr lang="de-DE" sz="1800" dirty="0" err="1">
                <a:solidFill>
                  <a:schemeClr val="accent5"/>
                </a:solidFill>
              </a:rPr>
              <a:t>Step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much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does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cause</a:t>
            </a:r>
            <a:r>
              <a:rPr lang="de-DE" sz="1800" dirty="0"/>
              <a:t> a breakdown ? 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A029885-2CAD-2E4A-BC36-78B92ACC0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77" y="2475208"/>
            <a:ext cx="4749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7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5A127-D720-5B4C-936D-FD3CCE70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MSE, SNR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4425EA-D725-A441-9924-81FDD1251481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1" y="2570737"/>
            <a:ext cx="40513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D229613-0127-B743-999B-B4657D3D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1" y="4076694"/>
            <a:ext cx="4051300" cy="118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9C50E60-6D38-1446-9309-3915AFE8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1" y="5653828"/>
            <a:ext cx="4344962" cy="51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D713C01-4D7D-FC40-B4CD-3C02FEA0F9FB}"/>
              </a:ext>
            </a:extLst>
          </p:cNvPr>
          <p:cNvSpPr txBox="1"/>
          <p:nvPr/>
        </p:nvSpPr>
        <p:spPr>
          <a:xfrm>
            <a:off x="674914" y="6750830"/>
            <a:ext cx="472918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329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5B1DF-A1A3-B849-A464-67CEA499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6FFAB-967F-E646-8C70-E11B2D2623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4041042"/>
          </a:xfrm>
        </p:spPr>
        <p:txBody>
          <a:bodyPr/>
          <a:lstStyle/>
          <a:p>
            <a:r>
              <a:rPr lang="de-DE" dirty="0"/>
              <a:t>Delorme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-&gt; </a:t>
            </a:r>
            <a:r>
              <a:rPr lang="de-DE" dirty="0" err="1"/>
              <a:t>near</a:t>
            </a:r>
            <a:r>
              <a:rPr lang="de-DE" dirty="0"/>
              <a:t> </a:t>
            </a:r>
            <a:r>
              <a:rPr lang="de-DE" dirty="0" err="1"/>
              <a:t>eeg</a:t>
            </a:r>
            <a:r>
              <a:rPr lang="de-DE" dirty="0"/>
              <a:t>,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reality</a:t>
            </a:r>
            <a:endParaRPr lang="de-DE" dirty="0"/>
          </a:p>
          <a:p>
            <a:r>
              <a:rPr lang="de-DE" dirty="0"/>
              <a:t>2. </a:t>
            </a:r>
            <a:r>
              <a:rPr lang="de-DE" dirty="0" err="1"/>
              <a:t>cases</a:t>
            </a:r>
            <a:r>
              <a:rPr lang="de-DE" dirty="0"/>
              <a:t> -&gt;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rosbustness</a:t>
            </a:r>
            <a:r>
              <a:rPr lang="de-DE" dirty="0"/>
              <a:t> </a:t>
            </a:r>
          </a:p>
          <a:p>
            <a:r>
              <a:rPr lang="de-DE" dirty="0"/>
              <a:t>-&gt; </a:t>
            </a:r>
            <a:r>
              <a:rPr lang="de-DE" dirty="0" err="1"/>
              <a:t>eeg</a:t>
            </a:r>
            <a:r>
              <a:rPr lang="de-DE" dirty="0"/>
              <a:t> like </a:t>
            </a:r>
            <a:r>
              <a:rPr lang="de-DE" dirty="0" err="1"/>
              <a:t>artifacts</a:t>
            </a:r>
            <a:endParaRPr lang="de-DE" dirty="0"/>
          </a:p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recon</a:t>
            </a:r>
            <a:endParaRPr lang="de-D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8">
                <a:extLst>
                  <a:ext uri="{FF2B5EF4-FFF2-40B4-BE49-F238E27FC236}">
                    <a16:creationId xmlns:a16="http://schemas.microsoft.com/office/drawing/2014/main" id="{49257E51-53B6-7F41-B1F2-808125B75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911" y="4931073"/>
                <a:ext cx="5886968" cy="1210734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 lnSpcReduction="20000"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Signal to Noise Ratio (SNR):</a:t>
                </a:r>
              </a:p>
              <a:p>
                <a:r>
                  <a:rPr lang="en-AU" sz="1900" dirty="0"/>
                  <a:t>Considered here as the variance of the </a:t>
                </a:r>
                <a:r>
                  <a:rPr lang="en-AU" sz="1900" dirty="0" err="1"/>
                  <a:t>resiudal</a:t>
                </a:r>
                <a:r>
                  <a:rPr lang="en-AU" sz="1900" dirty="0"/>
                  <a:t> </a:t>
                </a:r>
              </a:p>
              <a:p>
                <a:r>
                  <a:rPr lang="en-AU" sz="1900" dirty="0"/>
                  <a:t>Transformed in dB</a:t>
                </a:r>
              </a:p>
              <a:p>
                <a:r>
                  <a:rPr lang="en-AU" sz="1900" dirty="0"/>
                  <a:t>4 values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900" dirty="0"/>
                  <a:t> take mean or median</a:t>
                </a:r>
              </a:p>
              <a:p>
                <a:endParaRPr lang="en-AU" sz="1800" dirty="0"/>
              </a:p>
              <a:p>
                <a:endParaRPr lang="en-AU" sz="1800" dirty="0"/>
              </a:p>
            </p:txBody>
          </p:sp>
        </mc:Choice>
        <mc:Fallback xmlns="">
          <p:sp>
            <p:nvSpPr>
              <p:cNvPr id="4" name="Inhaltsplatzhalter 8">
                <a:extLst>
                  <a:ext uri="{FF2B5EF4-FFF2-40B4-BE49-F238E27FC236}">
                    <a16:creationId xmlns:a16="http://schemas.microsoft.com/office/drawing/2014/main" id="{49257E51-53B6-7F41-B1F2-808125B75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11" y="4931073"/>
                <a:ext cx="5886968" cy="1210734"/>
              </a:xfrm>
              <a:prstGeom prst="rect">
                <a:avLst/>
              </a:prstGeom>
              <a:blipFill>
                <a:blip r:embed="rId2"/>
                <a:stretch>
                  <a:fillRect l="-2581" t="-10417" b="-21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01A71CDD-1127-8F41-8369-09D7843AF158}"/>
              </a:ext>
            </a:extLst>
          </p:cNvPr>
          <p:cNvSpPr txBox="1"/>
          <p:nvPr/>
        </p:nvSpPr>
        <p:spPr>
          <a:xfrm>
            <a:off x="6230021" y="4670127"/>
            <a:ext cx="5816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 err="1">
                <a:solidFill>
                  <a:srgbClr val="005C9C"/>
                </a:solidFill>
              </a:rPr>
              <a:t>Possible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Reasons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Distributions</a:t>
            </a:r>
            <a:r>
              <a:rPr lang="de-DE" sz="1800" dirty="0"/>
              <a:t> </a:t>
            </a:r>
            <a:r>
              <a:rPr lang="de-DE" sz="1800" dirty="0" err="1"/>
              <a:t>don‘t</a:t>
            </a:r>
            <a:r>
              <a:rPr lang="de-DE" sz="1800" dirty="0"/>
              <a:t> follow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expected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weighted</a:t>
            </a:r>
            <a:r>
              <a:rPr lang="de-DE" sz="1800" dirty="0"/>
              <a:t> down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objective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endParaRPr lang="de-DE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72852A-5489-954C-A68B-771891F13393}"/>
              </a:ext>
            </a:extLst>
          </p:cNvPr>
          <p:cNvSpPr txBox="1"/>
          <p:nvPr/>
        </p:nvSpPr>
        <p:spPr>
          <a:xfrm>
            <a:off x="584790" y="6544788"/>
            <a:ext cx="91214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Matrix fett schreiben</a:t>
            </a:r>
          </a:p>
          <a:p>
            <a:r>
              <a:rPr lang="de-DE" dirty="0"/>
              <a:t> Eventuelle andere Signale zeigen auf </a:t>
            </a:r>
            <a:r>
              <a:rPr lang="de-DE" dirty="0" err="1"/>
              <a:t>slide</a:t>
            </a:r>
            <a:r>
              <a:rPr lang="de-DE" dirty="0"/>
              <a:t> 1</a:t>
            </a:r>
          </a:p>
          <a:p>
            <a:r>
              <a:rPr lang="de-DE" dirty="0"/>
              <a:t>4 Signale ersetzen</a:t>
            </a:r>
          </a:p>
          <a:p>
            <a:r>
              <a:rPr lang="de-DE" dirty="0"/>
              <a:t>Drop bei 10000 erklären -&gt; auf </a:t>
            </a:r>
            <a:r>
              <a:rPr lang="de-DE" dirty="0" err="1"/>
              <a:t>drawbacks</a:t>
            </a:r>
            <a:r>
              <a:rPr lang="de-DE" dirty="0"/>
              <a:t> von MD hinweisen. </a:t>
            </a:r>
          </a:p>
          <a:p>
            <a:r>
              <a:rPr lang="de-DE" dirty="0" err="1"/>
              <a:t>Evtl</a:t>
            </a:r>
            <a:r>
              <a:rPr lang="de-DE" dirty="0"/>
              <a:t> auch nur bis 5000 zeigen </a:t>
            </a:r>
          </a:p>
        </p:txBody>
      </p:sp>
    </p:spTree>
    <p:extLst>
      <p:ext uri="{BB962C8B-B14F-4D97-AF65-F5344CB8AC3E}">
        <p14:creationId xmlns:p14="http://schemas.microsoft.com/office/powerpoint/2010/main" val="1094897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Monte Carlo Flow Chart III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2143431" y="235695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2143431" y="325512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397194" y="415329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397194" y="505146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397194" y="594963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397194" y="684780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397194" y="774597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397193" y="3479343"/>
            <a:ext cx="746237" cy="3592680"/>
          </a:xfrm>
          <a:prstGeom prst="bentConnector3">
            <a:avLst>
              <a:gd name="adj1" fmla="val -12781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177318" y="3128460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126488" y="2805386"/>
            <a:ext cx="0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126486" y="3703556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</p:cNvCxnSpPr>
          <p:nvPr/>
        </p:nvCxnSpPr>
        <p:spPr>
          <a:xfrm flipH="1">
            <a:off x="3126486" y="4602383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</p:cNvCxnSpPr>
          <p:nvPr/>
        </p:nvCxnSpPr>
        <p:spPr>
          <a:xfrm flipH="1">
            <a:off x="3126486" y="5501210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</p:cNvCxnSpPr>
          <p:nvPr/>
        </p:nvCxnSpPr>
        <p:spPr>
          <a:xfrm flipH="1">
            <a:off x="3126486" y="7298864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318426" y="2265849"/>
            <a:ext cx="67476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How</a:t>
            </a:r>
            <a:r>
              <a:rPr lang="de-DE" sz="2000" dirty="0">
                <a:solidFill>
                  <a:schemeClr val="accent5"/>
                </a:solidFill>
              </a:rPr>
              <a:t> do </a:t>
            </a:r>
            <a:r>
              <a:rPr lang="de-DE" sz="2000" dirty="0" err="1">
                <a:solidFill>
                  <a:schemeClr val="accent5"/>
                </a:solidFill>
              </a:rPr>
              <a:t>we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measure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the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performance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of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the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Algorithms</a:t>
            </a:r>
            <a:r>
              <a:rPr lang="de-DE" sz="2000" dirty="0">
                <a:solidFill>
                  <a:schemeClr val="accent5"/>
                </a:solidFill>
              </a:rPr>
              <a:t> ? 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0928AEDD-D29A-8F48-AD0C-E5438DD4B7FB}"/>
              </a:ext>
            </a:extLst>
          </p:cNvPr>
          <p:cNvSpPr/>
          <p:nvPr/>
        </p:nvSpPr>
        <p:spPr>
          <a:xfrm>
            <a:off x="2143428" y="2359587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D34CA69F-576B-2C4B-888C-6818D84D0FC5}"/>
              </a:ext>
            </a:extLst>
          </p:cNvPr>
          <p:cNvSpPr/>
          <p:nvPr/>
        </p:nvSpPr>
        <p:spPr>
          <a:xfrm>
            <a:off x="1397193" y="5047525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B1C33330-555B-1F4E-A664-F8779634C655}"/>
              </a:ext>
            </a:extLst>
          </p:cNvPr>
          <p:cNvSpPr/>
          <p:nvPr/>
        </p:nvSpPr>
        <p:spPr>
          <a:xfrm>
            <a:off x="1397193" y="5945695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4DC9DC98-9A71-F549-B0AC-6165DABE3840}"/>
                  </a:ext>
                </a:extLst>
              </p:cNvPr>
              <p:cNvSpPr txBox="1"/>
              <p:nvPr/>
            </p:nvSpPr>
            <p:spPr>
              <a:xfrm>
                <a:off x="5458984" y="3252853"/>
                <a:ext cx="7000920" cy="1844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de-DE" sz="1600" dirty="0">
                    <a:solidFill>
                      <a:srgbClr val="005C9C"/>
                    </a:solidFill>
                  </a:rPr>
                  <a:t>1. Evaluation on </a:t>
                </a:r>
                <a:r>
                  <a:rPr lang="de-DE" sz="1600" dirty="0" err="1">
                    <a:solidFill>
                      <a:srgbClr val="005C9C"/>
                    </a:solidFill>
                  </a:rPr>
                  <a:t>Metrics</a:t>
                </a:r>
                <a:r>
                  <a:rPr lang="de-DE" sz="1600" dirty="0">
                    <a:solidFill>
                      <a:srgbClr val="005C9C"/>
                    </a:solidFill>
                  </a:rPr>
                  <a:t>:</a:t>
                </a:r>
              </a:p>
              <a:p>
                <a:pPr>
                  <a:buClr>
                    <a:srgbClr val="005C9C"/>
                  </a:buClr>
                </a:pPr>
                <a:endParaRPr lang="de-DE" sz="1600" dirty="0">
                  <a:solidFill>
                    <a:schemeClr val="accent5"/>
                  </a:solidFill>
                </a:endParaRPr>
              </a:p>
              <a:p>
                <a:pPr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recovered</a:t>
                </a:r>
                <a:r>
                  <a:rPr lang="de-DE" sz="1600" dirty="0">
                    <a:solidFill>
                      <a:schemeClr val="tx1"/>
                    </a:solidFill>
                  </a:rPr>
                  <a:t> Signals,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Â</m:t>
                    </m:r>
                    <m:r>
                      <a:rPr lang="de-DE" sz="1600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</a:t>
                </a:r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de-DE" sz="16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estimated</a:t>
                </a:r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Mixing Matrix</a:t>
                </a:r>
                <a:endParaRPr lang="de-DE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Evaluate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performance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each</a:t>
                </a:r>
                <a:r>
                  <a:rPr lang="de-DE" sz="1600" dirty="0"/>
                  <a:t> </a:t>
                </a:r>
                <a:r>
                  <a:rPr lang="de-DE" sz="1600" dirty="0" err="1"/>
                  <a:t>run</a:t>
                </a:r>
                <a:endParaRPr lang="de-DE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Based</a:t>
                </a:r>
                <a:r>
                  <a:rPr lang="de-DE" sz="1600" dirty="0"/>
                  <a:t> on Mixing Matrix: Minimum </a:t>
                </a:r>
                <a:r>
                  <a:rPr lang="de-DE" sz="1600" dirty="0" err="1"/>
                  <a:t>Distance</a:t>
                </a:r>
                <a:r>
                  <a:rPr lang="de-DE" sz="1600" dirty="0"/>
                  <a:t>: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,Â)</m:t>
                    </m:r>
                  </m:oMath>
                </a14:m>
                <a:endParaRPr lang="de-DE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Based</a:t>
                </a:r>
                <a:r>
                  <a:rPr lang="de-DE" sz="1600" dirty="0"/>
                  <a:t> on </a:t>
                </a:r>
                <a:r>
                  <a:rPr lang="de-DE" sz="1600" dirty="0" err="1"/>
                  <a:t>reconstructed</a:t>
                </a:r>
                <a:r>
                  <a:rPr lang="de-DE" sz="1600" dirty="0"/>
                  <a:t> Signals: </a:t>
                </a:r>
                <a:r>
                  <a:rPr lang="de-DE" sz="1600" dirty="0" err="1"/>
                  <a:t>Mean</a:t>
                </a:r>
                <a:r>
                  <a:rPr lang="de-DE" sz="1600" dirty="0"/>
                  <a:t> </a:t>
                </a:r>
                <a:r>
                  <a:rPr lang="de-DE" sz="1600" dirty="0" err="1"/>
                  <a:t>squared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error</a:t>
                </a:r>
                <a:r>
                  <a:rPr lang="de-DE" sz="1600" dirty="0"/>
                  <a:t>: 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), </a:t>
                </a:r>
                <a:r>
                  <a:rPr lang="de-DE" sz="1600" dirty="0"/>
                  <a:t>Signal </a:t>
                </a:r>
                <a:r>
                  <a:rPr lang="de-DE" sz="1600" dirty="0" err="1"/>
                  <a:t>to</a:t>
                </a:r>
                <a:r>
                  <a:rPr lang="de-DE" sz="1600" dirty="0"/>
                  <a:t> Noise Ratio: 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:endParaRPr lang="de-DE" sz="16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4DC9DC98-9A71-F549-B0AC-6165DABE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984" y="3252853"/>
                <a:ext cx="7000920" cy="1844736"/>
              </a:xfrm>
              <a:prstGeom prst="rect">
                <a:avLst/>
              </a:prstGeom>
              <a:blipFill>
                <a:blip r:embed="rId2"/>
                <a:stretch>
                  <a:fillRect l="-543" t="-1370" b="-47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32CFFA34-2013-894A-BFB9-BF66414F927F}"/>
              </a:ext>
            </a:extLst>
          </p:cNvPr>
          <p:cNvSpPr/>
          <p:nvPr/>
        </p:nvSpPr>
        <p:spPr>
          <a:xfrm>
            <a:off x="2133781" y="3255786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E33F1D4-5600-3F47-8704-14182C63992C}"/>
              </a:ext>
            </a:extLst>
          </p:cNvPr>
          <p:cNvSpPr/>
          <p:nvPr/>
        </p:nvSpPr>
        <p:spPr>
          <a:xfrm>
            <a:off x="1397193" y="415067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1" name="Gewinkelte Verbindung 60">
            <a:extLst>
              <a:ext uri="{FF2B5EF4-FFF2-40B4-BE49-F238E27FC236}">
                <a16:creationId xmlns:a16="http://schemas.microsoft.com/office/drawing/2014/main" id="{68A5DBE0-46D4-A64A-9CC8-81C22448AF25}"/>
              </a:ext>
            </a:extLst>
          </p:cNvPr>
          <p:cNvCxnSpPr>
            <a:cxnSpLocks/>
          </p:cNvCxnSpPr>
          <p:nvPr/>
        </p:nvCxnSpPr>
        <p:spPr>
          <a:xfrm rot="5400000">
            <a:off x="2718513" y="6437208"/>
            <a:ext cx="443171" cy="37277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71272E26-CD95-4049-A08E-AF5CD7E9AD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96885" y="6431610"/>
            <a:ext cx="443171" cy="38397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C95D799E-4AAA-CE47-986E-C9D99B1F1F53}"/>
                  </a:ext>
                </a:extLst>
              </p:cNvPr>
              <p:cNvSpPr/>
              <p:nvPr/>
            </p:nvSpPr>
            <p:spPr>
              <a:xfrm>
                <a:off x="2389500" y="6435422"/>
                <a:ext cx="426591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C95D799E-4AAA-CE47-986E-C9D99B1F1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00" y="6435422"/>
                <a:ext cx="426591" cy="408445"/>
              </a:xfrm>
              <a:prstGeom prst="rect">
                <a:avLst/>
              </a:prstGeom>
              <a:blipFill>
                <a:blip r:embed="rId3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E1EE8588-B00B-D242-914E-0AAE7498F7F9}"/>
                  </a:ext>
                </a:extLst>
              </p:cNvPr>
              <p:cNvSpPr/>
              <p:nvPr/>
            </p:nvSpPr>
            <p:spPr>
              <a:xfrm>
                <a:off x="3529017" y="6437953"/>
                <a:ext cx="415498" cy="40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E1EE8588-B00B-D242-914E-0AAE7498F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017" y="6437953"/>
                <a:ext cx="415498" cy="409856"/>
              </a:xfrm>
              <a:prstGeom prst="rect">
                <a:avLst/>
              </a:prstGeom>
              <a:blipFill>
                <a:blip r:embed="rId4"/>
                <a:stretch>
                  <a:fillRect l="-5882" b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feld 29">
            <a:extLst>
              <a:ext uri="{FF2B5EF4-FFF2-40B4-BE49-F238E27FC236}">
                <a16:creationId xmlns:a16="http://schemas.microsoft.com/office/drawing/2014/main" id="{6363C3E8-24D7-C94B-A9D4-E0FDB9BAE095}"/>
              </a:ext>
            </a:extLst>
          </p:cNvPr>
          <p:cNvSpPr txBox="1"/>
          <p:nvPr/>
        </p:nvSpPr>
        <p:spPr>
          <a:xfrm>
            <a:off x="5465907" y="7072022"/>
            <a:ext cx="700092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>
                <a:solidFill>
                  <a:srgbClr val="005C9C"/>
                </a:solidFill>
              </a:rPr>
              <a:t>2. </a:t>
            </a:r>
            <a:r>
              <a:rPr lang="de-DE" sz="1600" dirty="0" err="1">
                <a:solidFill>
                  <a:srgbClr val="005C9C"/>
                </a:solidFill>
              </a:rPr>
              <a:t>Empirical</a:t>
            </a:r>
            <a:r>
              <a:rPr lang="de-DE" sz="1600" dirty="0">
                <a:solidFill>
                  <a:srgbClr val="005C9C"/>
                </a:solidFill>
              </a:rPr>
              <a:t> Data </a:t>
            </a:r>
            <a:r>
              <a:rPr lang="de-DE" sz="1600" dirty="0" err="1">
                <a:solidFill>
                  <a:srgbClr val="005C9C"/>
                </a:solidFill>
              </a:rPr>
              <a:t>Analyses</a:t>
            </a:r>
            <a:endParaRPr lang="de-DE" sz="1600" dirty="0">
              <a:solidFill>
                <a:srgbClr val="005C9C"/>
              </a:solidFill>
            </a:endParaRPr>
          </a:p>
          <a:p>
            <a:pPr>
              <a:buClr>
                <a:srgbClr val="005C9C"/>
              </a:buClr>
            </a:pP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Get</a:t>
            </a:r>
            <a:r>
              <a:rPr lang="de-DE" sz="1600" dirty="0"/>
              <a:t> 1000 (#</a:t>
            </a:r>
            <a:r>
              <a:rPr lang="de-DE" sz="1600" dirty="0" err="1"/>
              <a:t>runs</a:t>
            </a:r>
            <a:r>
              <a:rPr lang="de-DE" sz="1600" dirty="0"/>
              <a:t>) </a:t>
            </a:r>
            <a:r>
              <a:rPr lang="de-DE" sz="1600" dirty="0" err="1"/>
              <a:t>metrics</a:t>
            </a: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Calcualte</a:t>
            </a:r>
            <a:r>
              <a:rPr lang="de-DE" sz="1600" dirty="0"/>
              <a:t>: </a:t>
            </a:r>
            <a:r>
              <a:rPr lang="de-DE" sz="1600" dirty="0" err="1"/>
              <a:t>Mean</a:t>
            </a:r>
            <a:r>
              <a:rPr lang="de-DE" sz="1600" dirty="0"/>
              <a:t>, Standard Deviation, Median, </a:t>
            </a:r>
            <a:r>
              <a:rPr lang="de-DE" sz="1600" dirty="0" err="1"/>
              <a:t>nMAD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5"/>
                </a:solidFill>
              </a:rPr>
              <a:t>MD,MSE,SNR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BoxPlot</a:t>
            </a:r>
            <a:endParaRPr lang="de-DE" sz="1600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450DC19-378E-B04C-819D-EB8EB566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76" y="5053055"/>
            <a:ext cx="3083766" cy="1841554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1B7BD6E-200F-5441-849D-12B304E66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79" y="5097589"/>
            <a:ext cx="2998796" cy="179081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98C350-EC1C-064A-A963-83F3FB77D584}"/>
              </a:ext>
            </a:extLst>
          </p:cNvPr>
          <p:cNvSpPr txBox="1"/>
          <p:nvPr/>
        </p:nvSpPr>
        <p:spPr>
          <a:xfrm>
            <a:off x="8726558" y="58083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288896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Monte Carlo Flow Chart II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2143431" y="235695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2143431" y="325512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397194" y="415329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397194" y="505146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397194" y="594963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397194" y="684780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397194" y="774597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397193" y="3479343"/>
            <a:ext cx="746237" cy="3592680"/>
          </a:xfrm>
          <a:prstGeom prst="bentConnector3">
            <a:avLst>
              <a:gd name="adj1" fmla="val -12781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177318" y="3128460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126488" y="2805386"/>
            <a:ext cx="0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126486" y="3703556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</p:cNvCxnSpPr>
          <p:nvPr/>
        </p:nvCxnSpPr>
        <p:spPr>
          <a:xfrm flipH="1">
            <a:off x="3126486" y="4602383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</p:cNvCxnSpPr>
          <p:nvPr/>
        </p:nvCxnSpPr>
        <p:spPr>
          <a:xfrm flipH="1">
            <a:off x="3126486" y="5501210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</p:cNvCxnSpPr>
          <p:nvPr/>
        </p:nvCxnSpPr>
        <p:spPr>
          <a:xfrm flipH="1">
            <a:off x="3126486" y="7298864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BE984C68-9B48-E94C-90A5-D2A18ED2AD7A}"/>
              </a:ext>
            </a:extLst>
          </p:cNvPr>
          <p:cNvSpPr txBox="1"/>
          <p:nvPr/>
        </p:nvSpPr>
        <p:spPr>
          <a:xfrm>
            <a:off x="5258308" y="5788216"/>
            <a:ext cx="41042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005C9C"/>
                </a:solidFill>
              </a:rPr>
              <a:t>Independent </a:t>
            </a:r>
            <a:r>
              <a:rPr lang="de-DE" sz="2000" dirty="0" err="1">
                <a:solidFill>
                  <a:srgbClr val="005C9C"/>
                </a:solidFill>
              </a:rPr>
              <a:t>Component</a:t>
            </a:r>
            <a:r>
              <a:rPr lang="de-DE" sz="2000" dirty="0">
                <a:solidFill>
                  <a:srgbClr val="005C9C"/>
                </a:solidFill>
              </a:rPr>
              <a:t> </a:t>
            </a:r>
            <a:r>
              <a:rPr lang="de-DE" sz="2000" dirty="0" err="1">
                <a:solidFill>
                  <a:srgbClr val="005C9C"/>
                </a:solidFill>
              </a:rPr>
              <a:t>Analyses</a:t>
            </a:r>
            <a:endParaRPr lang="de-DE" sz="2000" dirty="0">
              <a:solidFill>
                <a:srgbClr val="005C9C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258308" y="2965261"/>
            <a:ext cx="132600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rgbClr val="005C9C"/>
                </a:solidFill>
              </a:rPr>
              <a:t>Whitening</a:t>
            </a:r>
            <a:endParaRPr lang="de-DE" sz="2000" dirty="0">
              <a:solidFill>
                <a:srgbClr val="005C9C"/>
              </a:solidFill>
            </a:endParaRP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0928AEDD-D29A-8F48-AD0C-E5438DD4B7FB}"/>
              </a:ext>
            </a:extLst>
          </p:cNvPr>
          <p:cNvSpPr/>
          <p:nvPr/>
        </p:nvSpPr>
        <p:spPr>
          <a:xfrm>
            <a:off x="2143428" y="2359587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D34CA69F-576B-2C4B-888C-6818D84D0FC5}"/>
              </a:ext>
            </a:extLst>
          </p:cNvPr>
          <p:cNvSpPr/>
          <p:nvPr/>
        </p:nvSpPr>
        <p:spPr>
          <a:xfrm>
            <a:off x="1397193" y="684518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B1C33330-555B-1F4E-A664-F8779634C655}"/>
              </a:ext>
            </a:extLst>
          </p:cNvPr>
          <p:cNvSpPr/>
          <p:nvPr/>
        </p:nvSpPr>
        <p:spPr>
          <a:xfrm>
            <a:off x="1397193" y="774335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DC9DC98-9A71-F549-B0AC-6165DABE3840}"/>
              </a:ext>
            </a:extLst>
          </p:cNvPr>
          <p:cNvSpPr txBox="1"/>
          <p:nvPr/>
        </p:nvSpPr>
        <p:spPr>
          <a:xfrm>
            <a:off x="5258308" y="3479343"/>
            <a:ext cx="700092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/>
              <a:t>Plug in </a:t>
            </a:r>
            <a:r>
              <a:rPr lang="de-DE" sz="1600" dirty="0" err="1"/>
              <a:t>robustness</a:t>
            </a:r>
            <a:endParaRPr lang="de-DE" sz="1600" dirty="0"/>
          </a:p>
          <a:p>
            <a:pPr>
              <a:buClr>
                <a:srgbClr val="005C9C"/>
              </a:buClr>
            </a:pPr>
            <a:endParaRPr lang="de-DE" sz="1600" dirty="0"/>
          </a:p>
          <a:p>
            <a:pPr>
              <a:buClr>
                <a:srgbClr val="005C9C"/>
              </a:buClr>
            </a:pPr>
            <a:r>
              <a:rPr lang="de-DE" sz="1600" dirty="0" err="1"/>
              <a:t>Perform</a:t>
            </a:r>
            <a:r>
              <a:rPr lang="de-DE" sz="1600" dirty="0"/>
              <a:t> Robust </a:t>
            </a:r>
            <a:r>
              <a:rPr lang="de-DE" sz="1600" dirty="0" err="1"/>
              <a:t>Covariance</a:t>
            </a:r>
            <a:r>
              <a:rPr lang="de-DE" sz="1600" dirty="0"/>
              <a:t> </a:t>
            </a:r>
            <a:r>
              <a:rPr lang="de-DE" sz="1600" dirty="0" err="1"/>
              <a:t>Estimation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Python Package </a:t>
            </a:r>
            <a:r>
              <a:rPr lang="de-DE" sz="1600" dirty="0" err="1"/>
              <a:t>RobustSP</a:t>
            </a:r>
            <a:endParaRPr lang="de-DE" sz="1600" dirty="0"/>
          </a:p>
          <a:p>
            <a:pPr>
              <a:buClr>
                <a:srgbClr val="005C9C"/>
              </a:buClr>
            </a:pP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Spatial</a:t>
            </a:r>
            <a:r>
              <a:rPr lang="de-DE" sz="1600" dirty="0"/>
              <a:t> Median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/>
              <a:t>M-</a:t>
            </a:r>
            <a:r>
              <a:rPr lang="de-DE" sz="1600" dirty="0" err="1"/>
              <a:t>Estimator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Scatter</a:t>
            </a:r>
            <a:r>
              <a:rPr lang="de-DE" sz="1600" dirty="0"/>
              <a:t> Matrix (Huber)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FA0E092-B95A-2D44-9928-DFA13F26AD67}"/>
              </a:ext>
            </a:extLst>
          </p:cNvPr>
          <p:cNvSpPr txBox="1"/>
          <p:nvPr/>
        </p:nvSpPr>
        <p:spPr>
          <a:xfrm>
            <a:off x="5258308" y="6293551"/>
            <a:ext cx="7389807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 err="1"/>
              <a:t>Perform</a:t>
            </a:r>
            <a:r>
              <a:rPr lang="de-DE" sz="1600" dirty="0"/>
              <a:t> ICA </a:t>
            </a:r>
            <a:r>
              <a:rPr lang="de-DE" sz="1600" dirty="0" err="1"/>
              <a:t>by</a:t>
            </a:r>
            <a:r>
              <a:rPr lang="de-DE" sz="1600" dirty="0"/>
              <a:t> 4 different </a:t>
            </a:r>
            <a:r>
              <a:rPr lang="de-DE" sz="1600" dirty="0" err="1"/>
              <a:t>Algorithms</a:t>
            </a:r>
            <a:r>
              <a:rPr lang="de-DE" sz="1600" dirty="0"/>
              <a:t>: JADE, RADICAL, </a:t>
            </a:r>
            <a:r>
              <a:rPr lang="de-DE" sz="1600" dirty="0" err="1"/>
              <a:t>CoroICA</a:t>
            </a:r>
            <a:r>
              <a:rPr lang="de-DE" sz="1600" dirty="0"/>
              <a:t>, </a:t>
            </a:r>
            <a:r>
              <a:rPr lang="de-DE" sz="1600" dirty="0" err="1">
                <a:solidFill>
                  <a:schemeClr val="accent5"/>
                </a:solidFill>
              </a:rPr>
              <a:t>PowerICA</a:t>
            </a: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de-DE" sz="1600" dirty="0"/>
              <a:t>Plug in </a:t>
            </a:r>
            <a:r>
              <a:rPr lang="de-DE" sz="1600" dirty="0" err="1"/>
              <a:t>Robustness</a:t>
            </a:r>
            <a:r>
              <a:rPr lang="de-DE" sz="1600" dirty="0"/>
              <a:t> JADE: </a:t>
            </a:r>
            <a:r>
              <a:rPr lang="de-DE" sz="1600" dirty="0" err="1"/>
              <a:t>Replace</a:t>
            </a:r>
            <a:r>
              <a:rPr lang="de-DE" sz="1600" dirty="0"/>
              <a:t> </a:t>
            </a:r>
            <a:r>
              <a:rPr lang="de-DE" sz="1600" dirty="0" err="1"/>
              <a:t>Expected</a:t>
            </a:r>
            <a:r>
              <a:rPr lang="de-DE" sz="1600" dirty="0"/>
              <a:t> Value </a:t>
            </a:r>
            <a:r>
              <a:rPr lang="de-DE" sz="1600" dirty="0" err="1"/>
              <a:t>by</a:t>
            </a:r>
            <a:r>
              <a:rPr lang="de-DE" sz="1600" dirty="0"/>
              <a:t> robust </a:t>
            </a:r>
            <a:r>
              <a:rPr lang="de-DE" sz="1600" dirty="0" err="1"/>
              <a:t>objective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.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/>
              <a:t>Huber, </a:t>
            </a:r>
            <a:r>
              <a:rPr lang="de-DE" sz="1600" dirty="0" err="1"/>
              <a:t>Tukey</a:t>
            </a: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32CFFA34-2013-894A-BFB9-BF66414F927F}"/>
              </a:ext>
            </a:extLst>
          </p:cNvPr>
          <p:cNvSpPr/>
          <p:nvPr/>
        </p:nvSpPr>
        <p:spPr>
          <a:xfrm>
            <a:off x="2133781" y="3255786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E33F1D4-5600-3F47-8704-14182C63992C}"/>
              </a:ext>
            </a:extLst>
          </p:cNvPr>
          <p:cNvSpPr/>
          <p:nvPr/>
        </p:nvSpPr>
        <p:spPr>
          <a:xfrm>
            <a:off x="1397193" y="415067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1" name="Gewinkelte Verbindung 60">
            <a:extLst>
              <a:ext uri="{FF2B5EF4-FFF2-40B4-BE49-F238E27FC236}">
                <a16:creationId xmlns:a16="http://schemas.microsoft.com/office/drawing/2014/main" id="{68A5DBE0-46D4-A64A-9CC8-81C22448AF25}"/>
              </a:ext>
            </a:extLst>
          </p:cNvPr>
          <p:cNvCxnSpPr>
            <a:cxnSpLocks/>
          </p:cNvCxnSpPr>
          <p:nvPr/>
        </p:nvCxnSpPr>
        <p:spPr>
          <a:xfrm rot="5400000">
            <a:off x="2718513" y="6437208"/>
            <a:ext cx="443171" cy="37277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71272E26-CD95-4049-A08E-AF5CD7E9AD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96885" y="6431610"/>
            <a:ext cx="443171" cy="38397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910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 err="1"/>
              <a:t>Interpreting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Minimum </a:t>
            </a:r>
            <a:r>
              <a:rPr lang="de-DE" sz="2800" dirty="0" err="1"/>
              <a:t>Distance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413920" y="6380569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413920" y="4057482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A25410A-1C36-8C4A-A43D-2E3785DE0403}"/>
              </a:ext>
            </a:extLst>
          </p:cNvPr>
          <p:cNvSpPr txBox="1"/>
          <p:nvPr/>
        </p:nvSpPr>
        <p:spPr>
          <a:xfrm>
            <a:off x="9413920" y="173439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3E2210-3832-344A-B143-2D88694EF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27" y="2877398"/>
            <a:ext cx="2051101" cy="7153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19F2D39-EF1E-2849-BDCB-20C8F7DCE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00" y="3730137"/>
            <a:ext cx="2063763" cy="7216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B9A41F-5AF1-2E4E-810F-57B4F2E89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62" y="4589207"/>
            <a:ext cx="2057432" cy="7153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CFDED34-36B7-C448-AA09-3C58587BB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62" y="5441946"/>
            <a:ext cx="2057432" cy="69636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8AA3EA8-7DB8-E647-B42F-CD56C1CD7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49" y="5304560"/>
            <a:ext cx="2509257" cy="9165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ACF898-F4CB-C941-9D43-D7086A4A0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644" y="4409837"/>
            <a:ext cx="2509257" cy="9364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5D68126-85EA-4446-99C8-7214D8ECE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5287" y="3592751"/>
            <a:ext cx="2475583" cy="9294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21455D-C7E8-DF4D-97E1-4545B52B01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0838" y="2815075"/>
            <a:ext cx="2426868" cy="9327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9488" y="2591050"/>
            <a:ext cx="2475582" cy="44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05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281F5-32C1-664D-B8A5-BA2D1BAD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DBF741-E7C0-4442-A838-7387449032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C939DE-A4EA-C44E-B550-4FC6F9215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610" y="2393106"/>
            <a:ext cx="8166670" cy="48365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7857D47-18C8-684F-97C0-1C82A2B6E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5" y="2242800"/>
            <a:ext cx="5744712" cy="33864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594AC3-2FA6-1149-8741-0BCDE0055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797" y="771120"/>
            <a:ext cx="14221193" cy="82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1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Goal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AU" sz="1800" b="1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and reconstructed signals or compare mixing matrix </a:t>
                </a:r>
                <a14:m>
                  <m:oMath xmlns:m="http://schemas.openxmlformats.org/officeDocument/2006/math">
                    <m:r>
                      <a:rPr lang="en-AU" sz="18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611065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AU" sz="28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611065" cy="534762"/>
              </a:xfrm>
              <a:prstGeom prst="rect">
                <a:avLst/>
              </a:prstGeom>
              <a:blipFill>
                <a:blip r:embed="rId9"/>
                <a:stretch>
                  <a:fillRect t="-6977" r="-4082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98855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98855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72171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6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 err="1"/>
              <a:t>Metrics</a:t>
            </a:r>
            <a:r>
              <a:rPr lang="de-DE" sz="2800" dirty="0"/>
              <a:t>: MD, MSE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𝑾𝑨</m:t>
                    </m:r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AU" sz="180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AU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𝑷𝑱𝑫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fName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solidFill>
                  <a:srgbClr val="005C9C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AU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acc>
                                  <m:r>
                                    <a:rPr lang="en-AU" sz="1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r>
                                    <a:rPr lang="en-AU" sz="1800" b="1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lang="en-AU" sz="18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  <a:ln w="25400">
                <a:solidFill>
                  <a:srgbClr val="005C9C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5886968" cy="719101"/>
          </a:xfrm>
          <a:prstGeom prst="rect">
            <a:avLst/>
          </a:prstGeom>
          <a:ln w="25400">
            <a:solidFill>
              <a:schemeClr val="bg2"/>
            </a:solidFill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7730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General </a:t>
            </a:r>
            <a:r>
              <a:rPr lang="de-DE" sz="2800" dirty="0" err="1"/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12B6C64-60D2-0C4B-BA90-A2599FA15401}"/>
                  </a:ext>
                </a:extLst>
              </p:cNvPr>
              <p:cNvSpPr txBox="1"/>
              <p:nvPr/>
            </p:nvSpPr>
            <p:spPr>
              <a:xfrm>
                <a:off x="457185" y="6791313"/>
                <a:ext cx="5943615" cy="148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800" dirty="0"/>
                  <a:t>2. Run different Algorithms for different cases: </a:t>
                </a:r>
              </a:p>
              <a:p>
                <a:pPr marL="982980" lvl="1" indent="-342900">
                  <a:buAutoNum type="arabicPeriod"/>
                </a:pPr>
                <a:r>
                  <a:rPr lang="en-AU" sz="1800" dirty="0"/>
                  <a:t>different Sample Sizes, </a:t>
                </a:r>
              </a:p>
              <a:p>
                <a:pPr marL="982980" lvl="1" indent="-342900">
                  <a:buAutoNum type="arabicPeriod"/>
                </a:pPr>
                <a:r>
                  <a:rPr lang="en-AU" sz="1800" dirty="0"/>
                  <a:t>different levels of contamination (noise, outlier)</a:t>
                </a:r>
              </a:p>
              <a:p>
                <a:endParaRPr lang="en-AU" sz="1800" dirty="0"/>
              </a:p>
              <a:p>
                <a:r>
                  <a:rPr lang="en-AU" sz="1800" dirty="0"/>
                  <a:t>3. Evaluate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AU" sz="18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on MD or MSE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12B6C64-60D2-0C4B-BA90-A2599FA15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85" y="6791313"/>
                <a:ext cx="5943615" cy="1484765"/>
              </a:xfrm>
              <a:prstGeom prst="rect">
                <a:avLst/>
              </a:prstGeom>
              <a:blipFill>
                <a:blip r:embed="rId2"/>
                <a:stretch>
                  <a:fillRect l="-853" t="-1695" b="-59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354497" y="2147304"/>
                <a:ext cx="11485837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10000</m:t>
                        </m:r>
                      </m:sup>
                    </m:sSup>
                  </m:oMath>
                </a14:m>
                <a:r>
                  <a:rPr lang="en-AU" sz="1800" dirty="0"/>
                  <a:t> and a random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Mixing Matrix.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7" y="2147304"/>
                <a:ext cx="11485837" cy="758477"/>
              </a:xfrm>
              <a:prstGeom prst="rect">
                <a:avLst/>
              </a:prstGeom>
              <a:blipFill>
                <a:blip r:embed="rId3"/>
                <a:stretch>
                  <a:fillRect l="-442" t="-3279" b="-262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93" y="3408127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33" y="3443917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37" y="5025417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133" y="5001748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6323372" y="3032799"/>
            <a:ext cx="27609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600" dirty="0"/>
              <a:t>Standard Signals: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4EAB072-8105-4047-9A24-BB81F8C51FBC}"/>
                  </a:ext>
                </a:extLst>
              </p:cNvPr>
              <p:cNvSpPr txBox="1"/>
              <p:nvPr/>
            </p:nvSpPr>
            <p:spPr>
              <a:xfrm>
                <a:off x="6323371" y="4860520"/>
                <a:ext cx="29185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600" dirty="0"/>
                  <a:t>Brainwaves [3]: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4EAB072-8105-4047-9A24-BB81F8C51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371" y="4860520"/>
                <a:ext cx="2918599" cy="1323439"/>
              </a:xfrm>
              <a:prstGeom prst="rect">
                <a:avLst/>
              </a:prstGeom>
              <a:blipFill>
                <a:blip r:embed="rId8"/>
                <a:stretch>
                  <a:fillRect l="-866" t="-952" b="-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782223" y="4145196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223" y="4145196"/>
                <a:ext cx="3912093" cy="1034642"/>
              </a:xfrm>
              <a:prstGeom prst="rect">
                <a:avLst/>
              </a:prstGeom>
              <a:blipFill>
                <a:blip r:embed="rId9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1ECE30-D9C7-D349-9459-A6002057F58F}"/>
                  </a:ext>
                </a:extLst>
              </p:cNvPr>
              <p:cNvSpPr txBox="1"/>
              <p:nvPr/>
            </p:nvSpPr>
            <p:spPr>
              <a:xfrm>
                <a:off x="6400800" y="6791313"/>
                <a:ext cx="4724435" cy="1640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800" dirty="0"/>
                  <a:t>4. Do this multiple times (</a:t>
                </a:r>
                <a:r>
                  <a:rPr lang="en-AU" sz="1800" dirty="0" err="1"/>
                  <a:t>reproducability</a:t>
                </a:r>
                <a:r>
                  <a:rPr lang="en-AU" sz="1800" dirty="0"/>
                  <a:t>)</a:t>
                </a:r>
              </a:p>
              <a:p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Monte Carlo Study</a:t>
                </a:r>
              </a:p>
              <a:p>
                <a:endParaRPr lang="en-AU" sz="1800" dirty="0"/>
              </a:p>
              <a:p>
                <a:r>
                  <a:rPr lang="en-AU" sz="1800" dirty="0"/>
                  <a:t>5. Statistical Analyses on multiple outcomes </a:t>
                </a:r>
              </a:p>
              <a:p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interpret results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1ECE30-D9C7-D349-9459-A6002057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6791313"/>
                <a:ext cx="4724435" cy="1640064"/>
              </a:xfrm>
              <a:prstGeom prst="rect">
                <a:avLst/>
              </a:prstGeom>
              <a:blipFill>
                <a:blip r:embed="rId10"/>
                <a:stretch>
                  <a:fillRect l="-3217" t="-1538" b="-123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09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Monte Carlo Flow Chart  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28944" y="7067841"/>
                <a:ext cx="433131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944" y="7067841"/>
                <a:ext cx="433131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Experiment </a:t>
            </a:r>
            <a:r>
              <a:rPr lang="de-DE" sz="2800" dirty="0" err="1"/>
              <a:t>Types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7559"/>
            <a:ext cx="9131667" cy="32008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</a:t>
            </a:r>
            <a:r>
              <a:rPr lang="en-AU" sz="1800" dirty="0"/>
              <a:t>: No Noise, No Outlier,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II</a:t>
            </a:r>
            <a:r>
              <a:rPr lang="en-AU" sz="1800" dirty="0"/>
              <a:t>: 40dB SNR, No Outlier,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III</a:t>
            </a:r>
            <a:r>
              <a:rPr lang="en-AU" sz="1800" dirty="0"/>
              <a:t>: No Noise, 0.1% Outlier with std = 100, 1000 runs</a:t>
            </a:r>
          </a:p>
          <a:p>
            <a:pPr marL="1623060" lvl="2" indent="-342900">
              <a:buClr>
                <a:schemeClr val="tx2"/>
              </a:buClr>
              <a:buFont typeface="Systemschrift Normal"/>
              <a:buChar char="►"/>
            </a:pPr>
            <a:endParaRPr lang="en-AU" sz="1800" b="1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IV</a:t>
            </a:r>
            <a:r>
              <a:rPr lang="en-AU" sz="1800" dirty="0"/>
              <a:t>: 40dB SNR, 0.1% Outlier with std = 100, 1000 runs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4000" y="5753168"/>
            <a:ext cx="9644500" cy="264687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noise/outlier – Breakdown Point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  <a:p>
            <a:pPr>
              <a:buClr>
                <a:schemeClr val="tx2"/>
              </a:buClr>
            </a:pPr>
            <a:endParaRPr lang="en-AU" sz="1800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</a:t>
            </a:r>
            <a:r>
              <a:rPr lang="en-AU" sz="1800" dirty="0"/>
              <a:t>: increase noise, SNR: 40 dB, 30 dB, 20 dB, 10 dB, 6 dB, 3 dB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VI</a:t>
            </a:r>
            <a:r>
              <a:rPr lang="en-AU" sz="1800" dirty="0"/>
              <a:t>: increase Outlier </a:t>
            </a:r>
            <a:r>
              <a:rPr lang="en-AU" sz="1800" b="1" dirty="0"/>
              <a:t>patchy</a:t>
            </a:r>
            <a:r>
              <a:rPr lang="en-AU" sz="1800" dirty="0"/>
              <a:t> %: 0.1, 0.25, 0.5, 1, 1.5, 5, 10, 20, 50  with 100 STD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endParaRPr lang="en-AU" sz="1800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en-AU" sz="1800" b="1" dirty="0"/>
              <a:t>Type VII</a:t>
            </a:r>
            <a:r>
              <a:rPr lang="en-AU" sz="1800" dirty="0"/>
              <a:t>: increase Outlier </a:t>
            </a:r>
            <a:r>
              <a:rPr lang="en-AU" sz="1800" b="1" dirty="0"/>
              <a:t>impulsive</a:t>
            </a:r>
            <a:r>
              <a:rPr lang="en-AU" sz="1800" dirty="0"/>
              <a:t> %: 0.1, 0.25, 0.5, 1, 1.5, 5, 10, 20, 50  with 100 STD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8512CC2-E723-0149-8EBB-3B19BD782488}"/>
              </a:ext>
            </a:extLst>
          </p:cNvPr>
          <p:cNvGrpSpPr/>
          <p:nvPr/>
        </p:nvGrpSpPr>
        <p:grpSpPr>
          <a:xfrm>
            <a:off x="8183736" y="5585852"/>
            <a:ext cx="982036" cy="570800"/>
            <a:chOff x="6721755" y="6393106"/>
            <a:chExt cx="2316488" cy="860867"/>
          </a:xfrm>
        </p:grpSpPr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41436E49-033F-BF41-8A70-8D029A38A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18" name="Straight Arrow Connector 14">
              <a:extLst>
                <a:ext uri="{FF2B5EF4-FFF2-40B4-BE49-F238E27FC236}">
                  <a16:creationId xmlns:a16="http://schemas.microsoft.com/office/drawing/2014/main" id="{3B7F687C-24CA-D149-9DD5-693DFDAF1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">
              <a:extLst>
                <a:ext uri="{FF2B5EF4-FFF2-40B4-BE49-F238E27FC236}">
                  <a16:creationId xmlns:a16="http://schemas.microsoft.com/office/drawing/2014/main" id="{93180849-8626-D14A-BDED-97DBF06D1EF2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776B26B-7D3A-7742-91E7-C9F930E96F80}"/>
              </a:ext>
            </a:extLst>
          </p:cNvPr>
          <p:cNvGrpSpPr/>
          <p:nvPr/>
        </p:nvGrpSpPr>
        <p:grpSpPr>
          <a:xfrm>
            <a:off x="9395282" y="5462178"/>
            <a:ext cx="982025" cy="818147"/>
            <a:chOff x="10831401" y="5109092"/>
            <a:chExt cx="584358" cy="577438"/>
          </a:xfrm>
        </p:grpSpPr>
        <p:cxnSp>
          <p:nvCxnSpPr>
            <p:cNvPr id="46" name="Straight Connector 32">
              <a:extLst>
                <a:ext uri="{FF2B5EF4-FFF2-40B4-BE49-F238E27FC236}">
                  <a16:creationId xmlns:a16="http://schemas.microsoft.com/office/drawing/2014/main" id="{454C4A74-09AA-1446-88AA-5C6E223C1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36">
              <a:extLst>
                <a:ext uri="{FF2B5EF4-FFF2-40B4-BE49-F238E27FC236}">
                  <a16:creationId xmlns:a16="http://schemas.microsoft.com/office/drawing/2014/main" id="{01D15CCB-912B-204E-A461-DE8179411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C6B09AB-1D0A-4E42-B89B-CF8C010B4181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9" name="Straight Connector 54">
              <a:extLst>
                <a:ext uri="{FF2B5EF4-FFF2-40B4-BE49-F238E27FC236}">
                  <a16:creationId xmlns:a16="http://schemas.microsoft.com/office/drawing/2014/main" id="{FF55EA99-2B25-2741-9D9F-A615D4013867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597C3C96-FB6A-334E-8E77-0F2AE9BBC23D}"/>
              </a:ext>
            </a:extLst>
          </p:cNvPr>
          <p:cNvSpPr/>
          <p:nvPr/>
        </p:nvSpPr>
        <p:spPr>
          <a:xfrm>
            <a:off x="6400800" y="6300437"/>
            <a:ext cx="468000" cy="468000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5501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 err="1"/>
              <a:t>Interpreting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Minimum </a:t>
            </a:r>
            <a:r>
              <a:rPr lang="de-DE" sz="2800" dirty="0" err="1"/>
              <a:t>Distance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p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3540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652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 err="1"/>
              <a:t>Interpreting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Minimum </a:t>
            </a:r>
            <a:r>
              <a:rPr lang="de-DE" sz="2800" dirty="0" err="1"/>
              <a:t>Distance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p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3540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AU" sz="1800" i="1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873900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2184</Words>
  <Application>Microsoft Macintosh PowerPoint</Application>
  <PresentationFormat>A3-Papier (297 x 420 mm)</PresentationFormat>
  <Paragraphs>440</Paragraphs>
  <Slides>27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Systemschrift Normal</vt:lpstr>
      <vt:lpstr>Wingdings</vt:lpstr>
      <vt:lpstr>Präsentation - EMK</vt:lpstr>
      <vt:lpstr>PowerPoint-Präsentation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Experiment Types</vt:lpstr>
      <vt:lpstr>Results Interpreting the Minimum Distance</vt:lpstr>
      <vt:lpstr>Results Interpreting the Minimum Distance</vt:lpstr>
      <vt:lpstr>Results Interpreting the Minimum Distance</vt:lpstr>
      <vt:lpstr>Results Type 1 - 4</vt:lpstr>
      <vt:lpstr>Results Type 1 - 4</vt:lpstr>
      <vt:lpstr>Results Type 5 - 7</vt:lpstr>
      <vt:lpstr>Towards EEG data Synthetic EEG artifact reconstruction</vt:lpstr>
      <vt:lpstr>Towards EEG data Results with synthetic EEG data</vt:lpstr>
      <vt:lpstr>Towards EEG data Synthetic EEG artifact reconstruction</vt:lpstr>
      <vt:lpstr>Experiment Design Definition of test characteristics</vt:lpstr>
      <vt:lpstr>Literature</vt:lpstr>
      <vt:lpstr>Results Type 5 - 7</vt:lpstr>
      <vt:lpstr>Minimum Distance</vt:lpstr>
      <vt:lpstr>Results Type 1 - 4</vt:lpstr>
      <vt:lpstr>MSE, SNR</vt:lpstr>
      <vt:lpstr>PowerPoint-Präsentation</vt:lpstr>
      <vt:lpstr>Experiment Design Monte Carlo Flow Chart III</vt:lpstr>
      <vt:lpstr>Experiment Design Monte Carlo Flow Chart II</vt:lpstr>
      <vt:lpstr>Results Interpreting the Minimum Distance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1234</cp:revision>
  <cp:lastPrinted>2016-08-30T11:31:30Z</cp:lastPrinted>
  <dcterms:created xsi:type="dcterms:W3CDTF">2014-10-29T08:05:14Z</dcterms:created>
  <dcterms:modified xsi:type="dcterms:W3CDTF">2021-02-17T13:12:22Z</dcterms:modified>
</cp:coreProperties>
</file>